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36" r:id="rId2"/>
    <p:sldMasterId id="2147483748" r:id="rId3"/>
    <p:sldMasterId id="2147483758" r:id="rId4"/>
  </p:sldMasterIdLst>
  <p:notesMasterIdLst>
    <p:notesMasterId r:id="rId63"/>
  </p:notesMasterIdLst>
  <p:handoutMasterIdLst>
    <p:handoutMasterId r:id="rId64"/>
  </p:handoutMasterIdLst>
  <p:sldIdLst>
    <p:sldId id="1179" r:id="rId5"/>
    <p:sldId id="1184" r:id="rId6"/>
    <p:sldId id="1182" r:id="rId7"/>
    <p:sldId id="1183" r:id="rId8"/>
    <p:sldId id="913" r:id="rId9"/>
    <p:sldId id="646" r:id="rId10"/>
    <p:sldId id="808" r:id="rId11"/>
    <p:sldId id="809" r:id="rId12"/>
    <p:sldId id="908" r:id="rId13"/>
    <p:sldId id="907" r:id="rId14"/>
    <p:sldId id="830" r:id="rId15"/>
    <p:sldId id="931" r:id="rId16"/>
    <p:sldId id="826" r:id="rId17"/>
    <p:sldId id="927" r:id="rId18"/>
    <p:sldId id="1007" r:id="rId19"/>
    <p:sldId id="1145" r:id="rId20"/>
    <p:sldId id="1009" r:id="rId21"/>
    <p:sldId id="1008" r:id="rId22"/>
    <p:sldId id="1013" r:id="rId23"/>
    <p:sldId id="1011" r:id="rId24"/>
    <p:sldId id="1185" r:id="rId25"/>
    <p:sldId id="1186" r:id="rId26"/>
    <p:sldId id="1187" r:id="rId27"/>
    <p:sldId id="1188" r:id="rId28"/>
    <p:sldId id="1189" r:id="rId29"/>
    <p:sldId id="1190" r:id="rId30"/>
    <p:sldId id="1191" r:id="rId31"/>
    <p:sldId id="1192" r:id="rId32"/>
    <p:sldId id="1193" r:id="rId33"/>
    <p:sldId id="1194" r:id="rId34"/>
    <p:sldId id="1195" r:id="rId35"/>
    <p:sldId id="1196" r:id="rId36"/>
    <p:sldId id="1197" r:id="rId37"/>
    <p:sldId id="1198" r:id="rId38"/>
    <p:sldId id="1199" r:id="rId39"/>
    <p:sldId id="1200" r:id="rId40"/>
    <p:sldId id="1201" r:id="rId41"/>
    <p:sldId id="1202" r:id="rId42"/>
    <p:sldId id="1203" r:id="rId43"/>
    <p:sldId id="1204" r:id="rId44"/>
    <p:sldId id="1205" r:id="rId45"/>
    <p:sldId id="1206" r:id="rId46"/>
    <p:sldId id="1207" r:id="rId47"/>
    <p:sldId id="1208" r:id="rId48"/>
    <p:sldId id="1209" r:id="rId49"/>
    <p:sldId id="1210" r:id="rId50"/>
    <p:sldId id="1211" r:id="rId51"/>
    <p:sldId id="1212" r:id="rId52"/>
    <p:sldId id="1213" r:id="rId53"/>
    <p:sldId id="1214" r:id="rId54"/>
    <p:sldId id="1215" r:id="rId55"/>
    <p:sldId id="1216" r:id="rId56"/>
    <p:sldId id="1217" r:id="rId57"/>
    <p:sldId id="1230" r:id="rId58"/>
    <p:sldId id="1231" r:id="rId59"/>
    <p:sldId id="1236" r:id="rId60"/>
    <p:sldId id="1237" r:id="rId61"/>
    <p:sldId id="1238" r:id="rId62"/>
  </p:sldIdLst>
  <p:sldSz cx="9144000" cy="6858000" type="screen4x3"/>
  <p:notesSz cx="6858000" cy="9296400"/>
  <p:defaultTextStyle>
    <a:defPPr>
      <a:defRPr lang="en-US"/>
    </a:defPPr>
    <a:lvl1pPr algn="l" rtl="0" fontAlgn="base">
      <a:spcBef>
        <a:spcPct val="0"/>
      </a:spcBef>
      <a:spcAft>
        <a:spcPct val="0"/>
      </a:spcAft>
      <a:defRPr sz="1200" kern="1200">
        <a:solidFill>
          <a:schemeClr val="tx1"/>
        </a:solidFill>
        <a:latin typeface="Tekton"/>
        <a:ea typeface="+mn-ea"/>
        <a:cs typeface="Arial" pitchFamily="34" charset="0"/>
      </a:defRPr>
    </a:lvl1pPr>
    <a:lvl2pPr marL="457200" algn="l" rtl="0" fontAlgn="base">
      <a:spcBef>
        <a:spcPct val="0"/>
      </a:spcBef>
      <a:spcAft>
        <a:spcPct val="0"/>
      </a:spcAft>
      <a:defRPr sz="1200" kern="1200">
        <a:solidFill>
          <a:schemeClr val="tx1"/>
        </a:solidFill>
        <a:latin typeface="Tekton"/>
        <a:ea typeface="+mn-ea"/>
        <a:cs typeface="Arial" pitchFamily="34" charset="0"/>
      </a:defRPr>
    </a:lvl2pPr>
    <a:lvl3pPr marL="914400" algn="l" rtl="0" fontAlgn="base">
      <a:spcBef>
        <a:spcPct val="0"/>
      </a:spcBef>
      <a:spcAft>
        <a:spcPct val="0"/>
      </a:spcAft>
      <a:defRPr sz="1200" kern="1200">
        <a:solidFill>
          <a:schemeClr val="tx1"/>
        </a:solidFill>
        <a:latin typeface="Tekton"/>
        <a:ea typeface="+mn-ea"/>
        <a:cs typeface="Arial" pitchFamily="34" charset="0"/>
      </a:defRPr>
    </a:lvl3pPr>
    <a:lvl4pPr marL="1371600" algn="l" rtl="0" fontAlgn="base">
      <a:spcBef>
        <a:spcPct val="0"/>
      </a:spcBef>
      <a:spcAft>
        <a:spcPct val="0"/>
      </a:spcAft>
      <a:defRPr sz="1200" kern="1200">
        <a:solidFill>
          <a:schemeClr val="tx1"/>
        </a:solidFill>
        <a:latin typeface="Tekton"/>
        <a:ea typeface="+mn-ea"/>
        <a:cs typeface="Arial" pitchFamily="34" charset="0"/>
      </a:defRPr>
    </a:lvl4pPr>
    <a:lvl5pPr marL="1828800" algn="l" rtl="0" fontAlgn="base">
      <a:spcBef>
        <a:spcPct val="0"/>
      </a:spcBef>
      <a:spcAft>
        <a:spcPct val="0"/>
      </a:spcAft>
      <a:defRPr sz="1200" kern="1200">
        <a:solidFill>
          <a:schemeClr val="tx1"/>
        </a:solidFill>
        <a:latin typeface="Tekton"/>
        <a:ea typeface="+mn-ea"/>
        <a:cs typeface="Arial" pitchFamily="34" charset="0"/>
      </a:defRPr>
    </a:lvl5pPr>
    <a:lvl6pPr marL="2286000" algn="l" defTabSz="914400" rtl="0" eaLnBrk="1" latinLnBrk="0" hangingPunct="1">
      <a:defRPr sz="1200" kern="1200">
        <a:solidFill>
          <a:schemeClr val="tx1"/>
        </a:solidFill>
        <a:latin typeface="Tekton"/>
        <a:ea typeface="+mn-ea"/>
        <a:cs typeface="Arial" pitchFamily="34" charset="0"/>
      </a:defRPr>
    </a:lvl6pPr>
    <a:lvl7pPr marL="2743200" algn="l" defTabSz="914400" rtl="0" eaLnBrk="1" latinLnBrk="0" hangingPunct="1">
      <a:defRPr sz="1200" kern="1200">
        <a:solidFill>
          <a:schemeClr val="tx1"/>
        </a:solidFill>
        <a:latin typeface="Tekton"/>
        <a:ea typeface="+mn-ea"/>
        <a:cs typeface="Arial" pitchFamily="34" charset="0"/>
      </a:defRPr>
    </a:lvl7pPr>
    <a:lvl8pPr marL="3200400" algn="l" defTabSz="914400" rtl="0" eaLnBrk="1" latinLnBrk="0" hangingPunct="1">
      <a:defRPr sz="1200" kern="1200">
        <a:solidFill>
          <a:schemeClr val="tx1"/>
        </a:solidFill>
        <a:latin typeface="Tekton"/>
        <a:ea typeface="+mn-ea"/>
        <a:cs typeface="Arial" pitchFamily="34" charset="0"/>
      </a:defRPr>
    </a:lvl8pPr>
    <a:lvl9pPr marL="3657600" algn="l" defTabSz="914400" rtl="0" eaLnBrk="1" latinLnBrk="0" hangingPunct="1">
      <a:defRPr sz="1200" kern="1200">
        <a:solidFill>
          <a:schemeClr val="tx1"/>
        </a:solidFill>
        <a:latin typeface="Tekton"/>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660066"/>
    <a:srgbClr val="003300"/>
    <a:srgbClr val="006600"/>
    <a:srgbClr val="800000"/>
    <a:srgbClr val="99FF66"/>
    <a:srgbClr val="66FF66"/>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9723" autoAdjust="0"/>
    <p:restoredTop sz="94718" autoAdjust="0"/>
  </p:normalViewPr>
  <p:slideViewPr>
    <p:cSldViewPr snapToGrid="0">
      <p:cViewPr>
        <p:scale>
          <a:sx n="70" d="100"/>
          <a:sy n="70" d="100"/>
        </p:scale>
        <p:origin x="-894" y="-84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6750"/>
    </p:cViewPr>
  </p:sorterViewPr>
  <p:notesViewPr>
    <p:cSldViewPr snapToGrid="0">
      <p:cViewPr varScale="1">
        <p:scale>
          <a:sx n="73" d="100"/>
          <a:sy n="73" d="100"/>
        </p:scale>
        <p:origin x="-2124"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_rels/viewProps.xml.rels><?xml version="1.0" encoding="UTF-8" standalone="yes"?>
<Relationships xmlns="http://schemas.openxmlformats.org/package/2006/relationships"><Relationship Id="rId1"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370" tIns="46186" rIns="92370" bIns="46186" numCol="1" anchor="t" anchorCtr="0" compatLnSpc="1">
            <a:prstTxWarp prst="textNoShape">
              <a:avLst/>
            </a:prstTxWarp>
          </a:bodyPr>
          <a:lstStyle>
            <a:lvl1pPr algn="l" defTabSz="923925" eaLnBrk="1" hangingPunct="1">
              <a:defRPr>
                <a:latin typeface="Arial" charset="0"/>
                <a:cs typeface="+mn-cs"/>
              </a:defRPr>
            </a:lvl1pPr>
          </a:lstStyle>
          <a:p>
            <a:pPr>
              <a:defRPr/>
            </a:pPr>
            <a:endParaRPr lang="en-US" dirty="0"/>
          </a:p>
        </p:txBody>
      </p:sp>
      <p:sp>
        <p:nvSpPr>
          <p:cNvPr id="39936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2370" tIns="46186" rIns="92370" bIns="46186" numCol="1" anchor="t" anchorCtr="0" compatLnSpc="1">
            <a:prstTxWarp prst="textNoShape">
              <a:avLst/>
            </a:prstTxWarp>
          </a:bodyPr>
          <a:lstStyle>
            <a:lvl1pPr algn="r" defTabSz="923925" eaLnBrk="1" hangingPunct="1">
              <a:defRPr>
                <a:latin typeface="Arial" charset="0"/>
                <a:cs typeface="+mn-cs"/>
              </a:defRPr>
            </a:lvl1pPr>
          </a:lstStyle>
          <a:p>
            <a:pPr>
              <a:defRPr/>
            </a:pPr>
            <a:endParaRPr lang="en-US" dirty="0"/>
          </a:p>
        </p:txBody>
      </p:sp>
      <p:sp>
        <p:nvSpPr>
          <p:cNvPr id="39936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2370" tIns="46186" rIns="92370" bIns="46186" numCol="1" anchor="b" anchorCtr="0" compatLnSpc="1">
            <a:prstTxWarp prst="textNoShape">
              <a:avLst/>
            </a:prstTxWarp>
          </a:bodyPr>
          <a:lstStyle>
            <a:lvl1pPr algn="l" defTabSz="923925" eaLnBrk="1" hangingPunct="1">
              <a:defRPr>
                <a:latin typeface="Arial" charset="0"/>
                <a:cs typeface="+mn-cs"/>
              </a:defRPr>
            </a:lvl1pPr>
          </a:lstStyle>
          <a:p>
            <a:pPr>
              <a:defRPr/>
            </a:pPr>
            <a:endParaRPr lang="en-US" dirty="0"/>
          </a:p>
        </p:txBody>
      </p:sp>
      <p:sp>
        <p:nvSpPr>
          <p:cNvPr id="39936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2370" tIns="46186" rIns="92370" bIns="46186" numCol="1" anchor="b" anchorCtr="0" compatLnSpc="1">
            <a:prstTxWarp prst="textNoShape">
              <a:avLst/>
            </a:prstTxWarp>
          </a:bodyPr>
          <a:lstStyle>
            <a:lvl1pPr algn="r" defTabSz="923925" eaLnBrk="1" hangingPunct="1">
              <a:defRPr>
                <a:latin typeface="Arial" charset="0"/>
                <a:cs typeface="+mn-cs"/>
              </a:defRPr>
            </a:lvl1pPr>
          </a:lstStyle>
          <a:p>
            <a:pPr>
              <a:defRPr/>
            </a:pPr>
            <a:fld id="{9CBD867D-B5B1-4C68-A536-69230AA4AC4A}" type="slidenum">
              <a:rPr lang="en-US"/>
              <a:pPr>
                <a:defRPr/>
              </a:pPr>
              <a:t>‹#›</a:t>
            </a:fld>
            <a:endParaRPr lang="en-US" dirty="0"/>
          </a:p>
        </p:txBody>
      </p:sp>
    </p:spTree>
    <p:extLst>
      <p:ext uri="{BB962C8B-B14F-4D97-AF65-F5344CB8AC3E}">
        <p14:creationId xmlns:p14="http://schemas.microsoft.com/office/powerpoint/2010/main" val="3153257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47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eaLnBrk="1" hangingPunct="1">
              <a:defRPr>
                <a:latin typeface="Arial" charset="0"/>
                <a:cs typeface="+mn-cs"/>
              </a:defRPr>
            </a:lvl1pPr>
          </a:lstStyle>
          <a:p>
            <a:pPr>
              <a:defRPr/>
            </a:pPr>
            <a:endParaRPr lang="en-US" dirty="0"/>
          </a:p>
        </p:txBody>
      </p:sp>
      <p:sp>
        <p:nvSpPr>
          <p:cNvPr id="58470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1" hangingPunct="1">
              <a:defRPr>
                <a:latin typeface="Arial" charset="0"/>
                <a:cs typeface="+mn-cs"/>
              </a:defRPr>
            </a:lvl1pPr>
          </a:lstStyle>
          <a:p>
            <a:pPr>
              <a:defRPr/>
            </a:pPr>
            <a:endParaRPr lang="en-US" dirty="0"/>
          </a:p>
        </p:txBody>
      </p:sp>
      <p:sp>
        <p:nvSpPr>
          <p:cNvPr id="2007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p:spPr>
      </p:sp>
      <p:sp>
        <p:nvSpPr>
          <p:cNvPr id="58470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471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l" eaLnBrk="1" hangingPunct="1">
              <a:defRPr>
                <a:latin typeface="Arial" charset="0"/>
                <a:cs typeface="+mn-cs"/>
              </a:defRPr>
            </a:lvl1pPr>
          </a:lstStyle>
          <a:p>
            <a:pPr>
              <a:defRPr/>
            </a:pPr>
            <a:endParaRPr lang="en-US" dirty="0"/>
          </a:p>
        </p:txBody>
      </p:sp>
      <p:sp>
        <p:nvSpPr>
          <p:cNvPr id="58471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eaLnBrk="1" hangingPunct="1">
              <a:defRPr>
                <a:latin typeface="Arial" charset="0"/>
                <a:cs typeface="+mn-cs"/>
              </a:defRPr>
            </a:lvl1pPr>
          </a:lstStyle>
          <a:p>
            <a:pPr>
              <a:defRPr/>
            </a:pPr>
            <a:fld id="{580B28C9-E565-4106-AFE8-5D3C08A860C5}" type="slidenum">
              <a:rPr lang="en-US"/>
              <a:pPr>
                <a:defRPr/>
              </a:pPr>
              <a:t>‹#›</a:t>
            </a:fld>
            <a:endParaRPr lang="en-US" dirty="0"/>
          </a:p>
        </p:txBody>
      </p:sp>
    </p:spTree>
    <p:extLst>
      <p:ext uri="{BB962C8B-B14F-4D97-AF65-F5344CB8AC3E}">
        <p14:creationId xmlns:p14="http://schemas.microsoft.com/office/powerpoint/2010/main" val="290996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44120B-7879-4AE2-BBFD-47BA39E565C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F0B801-AB69-4F5F-8364-D04EC32419F9}"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14425" y="703263"/>
            <a:ext cx="4629150" cy="3473450"/>
          </a:xfrm>
          <a:ln cap="flat"/>
        </p:spPr>
      </p:sp>
      <p:sp>
        <p:nvSpPr>
          <p:cNvPr id="126979" name="Rectangle 3"/>
          <p:cNvSpPr>
            <a:spLocks noGrp="1" noChangeArrowheads="1"/>
          </p:cNvSpPr>
          <p:nvPr>
            <p:ph type="body" idx="1"/>
          </p:nvPr>
        </p:nvSpPr>
        <p:spPr bwMode="auto">
          <a:xfrm>
            <a:off x="914400" y="4415790"/>
            <a:ext cx="5029200" cy="4183380"/>
          </a:xfrm>
          <a:prstGeom prst="rect">
            <a:avLst/>
          </a:prstGeom>
          <a:noFill/>
          <a:ln w="12700">
            <a:miter lim="800000"/>
            <a:headEnd/>
            <a:tailEnd/>
          </a:ln>
        </p:spPr>
        <p:txBody>
          <a:bodyPr lIns="91341" tIns="44869" rIns="91341" bIns="44869"/>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AAB58-CEF2-4051-AD0E-5C20A5AEF5E8}" type="datetimeFigureOut">
              <a:rPr lang="en-US" smtClean="0"/>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2992A-EC55-4C1C-B71E-7B511EDE28CE}" type="slidenum">
              <a:rPr lang="en-US" smtClean="0"/>
              <a:t>‹#›</a:t>
            </a:fld>
            <a:endParaRPr lang="en-US"/>
          </a:p>
        </p:txBody>
      </p:sp>
    </p:spTree>
    <p:extLst>
      <p:ext uri="{BB962C8B-B14F-4D97-AF65-F5344CB8AC3E}">
        <p14:creationId xmlns:p14="http://schemas.microsoft.com/office/powerpoint/2010/main" val="160425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8AAB58-CEF2-4051-AD0E-5C20A5AEF5E8}" type="datetimeFigureOut">
              <a:rPr lang="en-US" smtClean="0"/>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2992A-EC55-4C1C-B71E-7B511EDE28CE}" type="slidenum">
              <a:rPr lang="en-US" smtClean="0"/>
              <a:t>‹#›</a:t>
            </a:fld>
            <a:endParaRPr lang="en-US"/>
          </a:p>
        </p:txBody>
      </p:sp>
    </p:spTree>
    <p:extLst>
      <p:ext uri="{BB962C8B-B14F-4D97-AF65-F5344CB8AC3E}">
        <p14:creationId xmlns:p14="http://schemas.microsoft.com/office/powerpoint/2010/main" val="409885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8AAB58-CEF2-4051-AD0E-5C20A5AEF5E8}" type="datetimeFigureOut">
              <a:rPr lang="en-US" smtClean="0"/>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2992A-EC55-4C1C-B71E-7B511EDE28CE}" type="slidenum">
              <a:rPr lang="en-US" smtClean="0"/>
              <a:t>‹#›</a:t>
            </a:fld>
            <a:endParaRPr lang="en-US"/>
          </a:p>
        </p:txBody>
      </p:sp>
    </p:spTree>
    <p:extLst>
      <p:ext uri="{BB962C8B-B14F-4D97-AF65-F5344CB8AC3E}">
        <p14:creationId xmlns:p14="http://schemas.microsoft.com/office/powerpoint/2010/main" val="66734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8AAB58-CEF2-4051-AD0E-5C20A5AEF5E8}" type="datetimeFigureOut">
              <a:rPr lang="en-US" smtClean="0"/>
              <a:t>9/21/2011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2992A-EC55-4C1C-B71E-7B511EDE28CE}" type="slidenum">
              <a:rPr lang="en-US" smtClean="0"/>
              <a:t>‹#›</a:t>
            </a:fld>
            <a:endParaRPr lang="en-US"/>
          </a:p>
        </p:txBody>
      </p:sp>
    </p:spTree>
    <p:extLst>
      <p:ext uri="{BB962C8B-B14F-4D97-AF65-F5344CB8AC3E}">
        <p14:creationId xmlns:p14="http://schemas.microsoft.com/office/powerpoint/2010/main" val="352024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8AAB58-CEF2-4051-AD0E-5C20A5AEF5E8}" type="datetimeFigureOut">
              <a:rPr lang="en-US" smtClean="0"/>
              <a:t>9/21/2011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2992A-EC55-4C1C-B71E-7B511EDE28CE}" type="slidenum">
              <a:rPr lang="en-US" smtClean="0"/>
              <a:t>‹#›</a:t>
            </a:fld>
            <a:endParaRPr lang="en-US"/>
          </a:p>
        </p:txBody>
      </p:sp>
    </p:spTree>
    <p:extLst>
      <p:ext uri="{BB962C8B-B14F-4D97-AF65-F5344CB8AC3E}">
        <p14:creationId xmlns:p14="http://schemas.microsoft.com/office/powerpoint/2010/main" val="4582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AAB58-CEF2-4051-AD0E-5C20A5AEF5E8}" type="datetimeFigureOut">
              <a:rPr lang="en-US" smtClean="0"/>
              <a:t>9/21/2011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2992A-EC55-4C1C-B71E-7B511EDE28CE}" type="slidenum">
              <a:rPr lang="en-US" smtClean="0"/>
              <a:t>‹#›</a:t>
            </a:fld>
            <a:endParaRPr lang="en-US"/>
          </a:p>
        </p:txBody>
      </p:sp>
    </p:spTree>
    <p:extLst>
      <p:ext uri="{BB962C8B-B14F-4D97-AF65-F5344CB8AC3E}">
        <p14:creationId xmlns:p14="http://schemas.microsoft.com/office/powerpoint/2010/main" val="401746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AAB58-CEF2-4051-AD0E-5C20A5AEF5E8}" type="datetimeFigureOut">
              <a:rPr lang="en-US" smtClean="0"/>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2992A-EC55-4C1C-B71E-7B511EDE28CE}" type="slidenum">
              <a:rPr lang="en-US" smtClean="0"/>
              <a:t>‹#›</a:t>
            </a:fld>
            <a:endParaRPr lang="en-US"/>
          </a:p>
        </p:txBody>
      </p:sp>
    </p:spTree>
    <p:extLst>
      <p:ext uri="{BB962C8B-B14F-4D97-AF65-F5344CB8AC3E}">
        <p14:creationId xmlns:p14="http://schemas.microsoft.com/office/powerpoint/2010/main" val="2521794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AAB58-CEF2-4051-AD0E-5C20A5AEF5E8}" type="datetimeFigureOut">
              <a:rPr lang="en-US" smtClean="0"/>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2992A-EC55-4C1C-B71E-7B511EDE28CE}" type="slidenum">
              <a:rPr lang="en-US" smtClean="0"/>
              <a:t>‹#›</a:t>
            </a:fld>
            <a:endParaRPr lang="en-US"/>
          </a:p>
        </p:txBody>
      </p:sp>
    </p:spTree>
    <p:extLst>
      <p:ext uri="{BB962C8B-B14F-4D97-AF65-F5344CB8AC3E}">
        <p14:creationId xmlns:p14="http://schemas.microsoft.com/office/powerpoint/2010/main" val="256388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AAB58-CEF2-4051-AD0E-5C20A5AEF5E8}" type="datetimeFigureOut">
              <a:rPr lang="en-US" smtClean="0"/>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2992A-EC55-4C1C-B71E-7B511EDE28CE}" type="slidenum">
              <a:rPr lang="en-US" smtClean="0"/>
              <a:t>‹#›</a:t>
            </a:fld>
            <a:endParaRPr lang="en-US"/>
          </a:p>
        </p:txBody>
      </p:sp>
    </p:spTree>
    <p:extLst>
      <p:ext uri="{BB962C8B-B14F-4D97-AF65-F5344CB8AC3E}">
        <p14:creationId xmlns:p14="http://schemas.microsoft.com/office/powerpoint/2010/main" val="470173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AAB58-CEF2-4051-AD0E-5C20A5AEF5E8}" type="datetimeFigureOut">
              <a:rPr lang="en-US" smtClean="0"/>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2992A-EC55-4C1C-B71E-7B511EDE28CE}" type="slidenum">
              <a:rPr lang="en-US" smtClean="0"/>
              <a:t>‹#›</a:t>
            </a:fld>
            <a:endParaRPr lang="en-US"/>
          </a:p>
        </p:txBody>
      </p:sp>
    </p:spTree>
    <p:extLst>
      <p:ext uri="{BB962C8B-B14F-4D97-AF65-F5344CB8AC3E}">
        <p14:creationId xmlns:p14="http://schemas.microsoft.com/office/powerpoint/2010/main" val="24256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6" name="Rectangle 6"/>
          <p:cNvSpPr>
            <a:spLocks noChangeArrowheads="1"/>
          </p:cNvSpPr>
          <p:nvPr/>
        </p:nvSpPr>
        <p:spPr bwMode="auto">
          <a:xfrm>
            <a:off x="457200" y="304800"/>
            <a:ext cx="8229600" cy="6019800"/>
          </a:xfrm>
          <a:prstGeom prst="rect">
            <a:avLst/>
          </a:prstGeom>
          <a:noFill/>
          <a:ln w="19050">
            <a:solidFill>
              <a:schemeClr val="accent2"/>
            </a:solidFill>
            <a:miter lim="800000"/>
            <a:headEnd/>
            <a:tailEnd/>
          </a:ln>
          <a:effectLst/>
        </p:spPr>
        <p:txBody>
          <a:bodyPr wrap="none" anchor="ctr"/>
          <a:lstStyle/>
          <a:p>
            <a:pPr algn="ctr" eaLnBrk="0" hangingPunct="0"/>
            <a:endParaRPr lang="en-US" i="1" dirty="0">
              <a:solidFill>
                <a:srgbClr val="000000"/>
              </a:solidFill>
              <a:latin typeface="Tekton" pitchFamily="34" charset="0"/>
              <a:cs typeface="+mn-cs"/>
            </a:endParaRPr>
          </a:p>
        </p:txBody>
      </p:sp>
      <p:sp>
        <p:nvSpPr>
          <p:cNvPr id="5127" name="Text Box 7"/>
          <p:cNvSpPr txBox="1">
            <a:spLocks noChangeArrowheads="1"/>
          </p:cNvSpPr>
          <p:nvPr/>
        </p:nvSpPr>
        <p:spPr bwMode="auto">
          <a:xfrm>
            <a:off x="466725" y="3886200"/>
            <a:ext cx="8210550" cy="1282700"/>
          </a:xfrm>
          <a:prstGeom prst="rect">
            <a:avLst/>
          </a:prstGeom>
          <a:noFill/>
          <a:ln w="9525">
            <a:noFill/>
            <a:miter lim="800000"/>
            <a:headEnd/>
            <a:tailEnd/>
          </a:ln>
          <a:effectLst/>
        </p:spPr>
        <p:txBody>
          <a:bodyPr>
            <a:spAutoFit/>
          </a:bodyPr>
          <a:lstStyle/>
          <a:p>
            <a:pPr algn="ctr" eaLnBrk="0" hangingPunct="0">
              <a:spcBef>
                <a:spcPct val="50000"/>
              </a:spcBef>
            </a:pPr>
            <a:r>
              <a:rPr lang="en-US" sz="2400" b="1" dirty="0">
                <a:solidFill>
                  <a:srgbClr val="000000"/>
                </a:solidFill>
                <a:latin typeface="Tekton" pitchFamily="34" charset="0"/>
                <a:cs typeface="+mn-cs"/>
              </a:rPr>
              <a:t>QualSys Solutions</a:t>
            </a:r>
          </a:p>
          <a:p>
            <a:pPr algn="ctr" eaLnBrk="0" hangingPunct="0">
              <a:spcBef>
                <a:spcPct val="50000"/>
              </a:spcBef>
            </a:pPr>
            <a:r>
              <a:rPr lang="en-US" sz="1800" b="1" dirty="0">
                <a:solidFill>
                  <a:srgbClr val="000000"/>
                </a:solidFill>
                <a:latin typeface="Tekton" pitchFamily="34" charset="0"/>
                <a:cs typeface="+mn-cs"/>
              </a:rPr>
              <a:t>P.O. Box 2201</a:t>
            </a:r>
          </a:p>
          <a:p>
            <a:pPr algn="ctr" eaLnBrk="0" hangingPunct="0">
              <a:spcBef>
                <a:spcPct val="50000"/>
              </a:spcBef>
            </a:pPr>
            <a:r>
              <a:rPr lang="en-US" sz="1800" b="1" dirty="0">
                <a:solidFill>
                  <a:srgbClr val="000000"/>
                </a:solidFill>
                <a:latin typeface="Tekton" pitchFamily="34" charset="0"/>
                <a:cs typeface="+mn-cs"/>
              </a:rPr>
              <a:t>Collegedale, TN 37315</a:t>
            </a:r>
            <a:endParaRPr lang="en-US" sz="2400" b="1" dirty="0">
              <a:solidFill>
                <a:srgbClr val="000000"/>
              </a:solidFill>
              <a:latin typeface="Tekton" pitchFamily="34" charset="0"/>
              <a:cs typeface="+mn-cs"/>
            </a:endParaRPr>
          </a:p>
        </p:txBody>
      </p:sp>
      <p:sp>
        <p:nvSpPr>
          <p:cNvPr id="5128" name="Text Box 8"/>
          <p:cNvSpPr txBox="1">
            <a:spLocks noChangeArrowheads="1"/>
          </p:cNvSpPr>
          <p:nvPr/>
        </p:nvSpPr>
        <p:spPr bwMode="auto">
          <a:xfrm>
            <a:off x="609600" y="5122863"/>
            <a:ext cx="2632075" cy="779462"/>
          </a:xfrm>
          <a:prstGeom prst="rect">
            <a:avLst/>
          </a:prstGeom>
          <a:noFill/>
          <a:ln w="9525">
            <a:noFill/>
            <a:miter lim="800000"/>
            <a:headEnd/>
            <a:tailEnd/>
          </a:ln>
          <a:effectLst/>
        </p:spPr>
        <p:txBody>
          <a:bodyPr>
            <a:spAutoFit/>
          </a:bodyPr>
          <a:lstStyle/>
          <a:p>
            <a:pPr eaLnBrk="0" hangingPunct="0">
              <a:spcBef>
                <a:spcPct val="50000"/>
              </a:spcBef>
              <a:tabLst>
                <a:tab pos="800100" algn="l"/>
              </a:tabLst>
            </a:pPr>
            <a:r>
              <a:rPr lang="en-US" sz="1800" dirty="0">
                <a:solidFill>
                  <a:srgbClr val="000000"/>
                </a:solidFill>
                <a:latin typeface="Tekton" pitchFamily="34" charset="0"/>
                <a:cs typeface="+mn-cs"/>
              </a:rPr>
              <a:t>Phone: 	423.432.9836</a:t>
            </a:r>
          </a:p>
          <a:p>
            <a:pPr eaLnBrk="0" hangingPunct="0">
              <a:spcBef>
                <a:spcPct val="50000"/>
              </a:spcBef>
              <a:tabLst>
                <a:tab pos="800100" algn="l"/>
              </a:tabLst>
            </a:pPr>
            <a:r>
              <a:rPr lang="en-US" sz="1800" dirty="0">
                <a:solidFill>
                  <a:srgbClr val="000000"/>
                </a:solidFill>
                <a:latin typeface="Tekton" pitchFamily="34" charset="0"/>
                <a:cs typeface="+mn-cs"/>
              </a:rPr>
              <a:t>Fax: 	614.583.9836 </a:t>
            </a:r>
          </a:p>
        </p:txBody>
      </p:sp>
      <p:sp>
        <p:nvSpPr>
          <p:cNvPr id="5129" name="Text Box 9"/>
          <p:cNvSpPr txBox="1">
            <a:spLocks noChangeArrowheads="1"/>
          </p:cNvSpPr>
          <p:nvPr/>
        </p:nvSpPr>
        <p:spPr bwMode="auto">
          <a:xfrm>
            <a:off x="6281738" y="5105400"/>
            <a:ext cx="2174875" cy="779463"/>
          </a:xfrm>
          <a:prstGeom prst="rect">
            <a:avLst/>
          </a:prstGeom>
          <a:noFill/>
          <a:ln w="9525">
            <a:noFill/>
            <a:miter lim="800000"/>
            <a:headEnd/>
            <a:tailEnd/>
          </a:ln>
          <a:effectLst/>
        </p:spPr>
        <p:txBody>
          <a:bodyPr>
            <a:spAutoFit/>
          </a:bodyPr>
          <a:lstStyle/>
          <a:p>
            <a:pPr eaLnBrk="0" hangingPunct="0">
              <a:spcBef>
                <a:spcPct val="50000"/>
              </a:spcBef>
            </a:pPr>
            <a:r>
              <a:rPr lang="en-US" sz="1800" dirty="0">
                <a:solidFill>
                  <a:srgbClr val="000000"/>
                </a:solidFill>
                <a:latin typeface="Tekton" pitchFamily="34" charset="0"/>
                <a:cs typeface="+mn-cs"/>
              </a:rPr>
              <a:t>www.qualsys.org</a:t>
            </a:r>
          </a:p>
          <a:p>
            <a:pPr eaLnBrk="0" hangingPunct="0">
              <a:spcBef>
                <a:spcPct val="50000"/>
              </a:spcBef>
            </a:pPr>
            <a:r>
              <a:rPr lang="en-US" sz="1800" dirty="0">
                <a:solidFill>
                  <a:srgbClr val="000000"/>
                </a:solidFill>
                <a:latin typeface="Tekton" pitchFamily="34" charset="0"/>
                <a:cs typeface="+mn-cs"/>
              </a:rPr>
              <a:t>tim@qualsys.org</a:t>
            </a:r>
            <a:endParaRPr lang="en-US" sz="1800" b="1" dirty="0">
              <a:solidFill>
                <a:srgbClr val="000000"/>
              </a:solidFill>
              <a:latin typeface="Tekton" pitchFamily="34" charset="0"/>
              <a:cs typeface="+mn-cs"/>
            </a:endParaRPr>
          </a:p>
        </p:txBody>
      </p:sp>
      <p:pic>
        <p:nvPicPr>
          <p:cNvPr id="198665" name="Picture 9" descr="logo2"/>
          <p:cNvPicPr>
            <a:picLocks noChangeAspect="1" noChangeArrowheads="1"/>
          </p:cNvPicPr>
          <p:nvPr userDrawn="1"/>
        </p:nvPicPr>
        <p:blipFill>
          <a:blip r:embed="rId2" cstate="print"/>
          <a:srcRect/>
          <a:stretch>
            <a:fillRect/>
          </a:stretch>
        </p:blipFill>
        <p:spPr bwMode="auto">
          <a:xfrm>
            <a:off x="3717925" y="2055813"/>
            <a:ext cx="1671638" cy="1641475"/>
          </a:xfrm>
          <a:prstGeom prst="rect">
            <a:avLst/>
          </a:prstGeom>
          <a:noFill/>
        </p:spPr>
      </p:pic>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7542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87791"/>
            <a:ext cx="7772400" cy="108321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31520" y="2039814"/>
            <a:ext cx="7726680" cy="40561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241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314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981200"/>
            <a:ext cx="3314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852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717452"/>
            <a:ext cx="7772400" cy="115355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3818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076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17452"/>
            <a:ext cx="7772400" cy="109728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1676400" y="1981200"/>
            <a:ext cx="3314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981200"/>
            <a:ext cx="3314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8527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981200"/>
            <a:ext cx="6781800" cy="4114800"/>
          </a:xfrm>
        </p:spPr>
        <p:txBody>
          <a:bodyPr/>
          <a:lstStyle/>
          <a:p>
            <a:endParaRPr lang="en-US" dirty="0"/>
          </a:p>
        </p:txBody>
      </p:sp>
    </p:spTree>
    <p:extLst>
      <p:ext uri="{BB962C8B-B14F-4D97-AF65-F5344CB8AC3E}">
        <p14:creationId xmlns:p14="http://schemas.microsoft.com/office/powerpoint/2010/main" val="1940046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314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3500" y="1981200"/>
            <a:ext cx="3314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3500" y="4114800"/>
            <a:ext cx="3314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4325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752600" cy="4876800"/>
          </a:xfrm>
          <a:prstGeom prst="rect">
            <a:avLst/>
          </a:prstGeom>
          <a:solidFill>
            <a:schemeClr val="accent1"/>
          </a:solidFill>
          <a:ln w="9525">
            <a:noFill/>
            <a:miter lim="800000"/>
            <a:headEnd/>
            <a:tailEnd/>
          </a:ln>
          <a:effectLst/>
        </p:spPr>
        <p:txBody>
          <a:bodyPr wrap="none" anchor="ctr"/>
          <a:lstStyle/>
          <a:p>
            <a:pPr algn="ctr" eaLnBrk="0" hangingPunct="0">
              <a:defRPr/>
            </a:pPr>
            <a:endParaRPr lang="en-US" sz="2400" i="1" dirty="0">
              <a:solidFill>
                <a:srgbClr val="000000"/>
              </a:solidFill>
              <a:latin typeface="Times New Roman" pitchFamily="18" charset="0"/>
              <a:cs typeface="+mn-cs"/>
            </a:endParaRPr>
          </a:p>
        </p:txBody>
      </p:sp>
      <p:grpSp>
        <p:nvGrpSpPr>
          <p:cNvPr id="2" name="Group 4"/>
          <p:cNvGrpSpPr>
            <a:grpSpLocks/>
          </p:cNvGrpSpPr>
          <p:nvPr/>
        </p:nvGrpSpPr>
        <p:grpSpPr bwMode="auto">
          <a:xfrm>
            <a:off x="0" y="3505200"/>
            <a:ext cx="8763000" cy="2438400"/>
            <a:chOff x="0" y="2208"/>
            <a:chExt cx="5520" cy="1536"/>
          </a:xfrm>
        </p:grpSpPr>
        <p:sp>
          <p:nvSpPr>
            <p:cNvPr id="6"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eaLnBrk="0" hangingPunct="0">
                <a:defRPr/>
              </a:pPr>
              <a:endParaRPr lang="en-US" sz="2400" i="1" dirty="0">
                <a:solidFill>
                  <a:srgbClr val="000000"/>
                </a:solidFill>
                <a:latin typeface="Times New Roman" pitchFamily="18" charset="0"/>
                <a:cs typeface="+mn-cs"/>
              </a:endParaRPr>
            </a:p>
          </p:txBody>
        </p:sp>
        <p:sp>
          <p:nvSpPr>
            <p:cNvPr id="7"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eaLnBrk="0" hangingPunct="0">
                <a:defRPr/>
              </a:pPr>
              <a:endParaRPr lang="en-US" sz="2400" i="1" dirty="0">
                <a:solidFill>
                  <a:srgbClr val="000000"/>
                </a:solidFill>
                <a:latin typeface="Times New Roman" pitchFamily="18" charset="0"/>
                <a:cs typeface="+mn-cs"/>
              </a:endParaRPr>
            </a:p>
          </p:txBody>
        </p:sp>
        <p:sp>
          <p:nvSpPr>
            <p:cNvPr id="8"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lgn="ctr" eaLnBrk="0" hangingPunct="0">
                <a:defRPr/>
              </a:pPr>
              <a:endParaRPr lang="en-US" i="1" dirty="0">
                <a:solidFill>
                  <a:srgbClr val="000000"/>
                </a:solidFill>
                <a:latin typeface="Tekton" pitchFamily="34" charset="0"/>
                <a:cs typeface="+mn-cs"/>
              </a:endParaRPr>
            </a:p>
          </p:txBody>
        </p:sp>
      </p:grpSp>
      <p:grpSp>
        <p:nvGrpSpPr>
          <p:cNvPr id="3" name="Group 8"/>
          <p:cNvGrpSpPr>
            <a:grpSpLocks/>
          </p:cNvGrpSpPr>
          <p:nvPr/>
        </p:nvGrpSpPr>
        <p:grpSpPr bwMode="auto">
          <a:xfrm>
            <a:off x="1066800" y="533400"/>
            <a:ext cx="8077200" cy="304800"/>
            <a:chOff x="400" y="336"/>
            <a:chExt cx="5088" cy="192"/>
          </a:xfrm>
        </p:grpSpPr>
        <p:sp>
          <p:nvSpPr>
            <p:cNvPr id="10"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eaLnBrk="0" hangingPunct="0">
                <a:defRPr/>
              </a:pPr>
              <a:endParaRPr lang="en-US" sz="2400" i="1" dirty="0">
                <a:solidFill>
                  <a:srgbClr val="000000"/>
                </a:solidFill>
                <a:latin typeface="Times New Roman" pitchFamily="18" charset="0"/>
                <a:cs typeface="+mn-cs"/>
              </a:endParaRPr>
            </a:p>
          </p:txBody>
        </p:sp>
        <p:sp>
          <p:nvSpPr>
            <p:cNvPr id="11"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lgn="ctr" eaLnBrk="0" hangingPunct="0">
                <a:defRPr/>
              </a:pPr>
              <a:endParaRPr lang="en-US" i="1" dirty="0">
                <a:solidFill>
                  <a:srgbClr val="000000"/>
                </a:solidFill>
                <a:latin typeface="Tekton" pitchFamily="34" charset="0"/>
                <a:cs typeface="+mn-cs"/>
              </a:endParaRPr>
            </a:p>
          </p:txBody>
        </p:sp>
      </p:grpSp>
      <p:sp>
        <p:nvSpPr>
          <p:cNvPr id="295947" name="Rectangle 11"/>
          <p:cNvSpPr>
            <a:spLocks noGrp="1" noChangeArrowheads="1"/>
          </p:cNvSpPr>
          <p:nvPr>
            <p:ph type="ctrTitle"/>
          </p:nvPr>
        </p:nvSpPr>
        <p:spPr>
          <a:xfrm>
            <a:off x="2057400" y="1143000"/>
            <a:ext cx="6629400" cy="2209800"/>
          </a:xfrm>
        </p:spPr>
        <p:txBody>
          <a:bodyPr/>
          <a:lstStyle>
            <a:lvl1pPr>
              <a:defRPr sz="4200"/>
            </a:lvl1pPr>
          </a:lstStyle>
          <a:p>
            <a:r>
              <a:rPr lang="en-US"/>
              <a:t>Click to edit Master title style</a:t>
            </a:r>
          </a:p>
        </p:txBody>
      </p:sp>
      <p:sp>
        <p:nvSpPr>
          <p:cNvPr id="29594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2559829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6" name="Rectangle 6"/>
          <p:cNvSpPr>
            <a:spLocks noChangeArrowheads="1"/>
          </p:cNvSpPr>
          <p:nvPr/>
        </p:nvSpPr>
        <p:spPr bwMode="auto">
          <a:xfrm>
            <a:off x="457200" y="304800"/>
            <a:ext cx="8229600" cy="6019800"/>
          </a:xfrm>
          <a:prstGeom prst="rect">
            <a:avLst/>
          </a:prstGeom>
          <a:noFill/>
          <a:ln w="19050">
            <a:solidFill>
              <a:schemeClr val="accent2"/>
            </a:solidFill>
            <a:miter lim="800000"/>
            <a:headEnd/>
            <a:tailEnd/>
          </a:ln>
          <a:effectLst/>
        </p:spPr>
        <p:txBody>
          <a:bodyPr wrap="none" anchor="ctr"/>
          <a:lstStyle/>
          <a:p>
            <a:pPr algn="ctr" eaLnBrk="0" hangingPunct="0"/>
            <a:endParaRPr lang="en-US" i="1" dirty="0">
              <a:solidFill>
                <a:srgbClr val="000000"/>
              </a:solidFill>
              <a:latin typeface="Tekton" pitchFamily="34" charset="0"/>
              <a:cs typeface="+mn-cs"/>
            </a:endParaRPr>
          </a:p>
        </p:txBody>
      </p:sp>
      <p:sp>
        <p:nvSpPr>
          <p:cNvPr id="5127" name="Text Box 7"/>
          <p:cNvSpPr txBox="1">
            <a:spLocks noChangeArrowheads="1"/>
          </p:cNvSpPr>
          <p:nvPr/>
        </p:nvSpPr>
        <p:spPr bwMode="auto">
          <a:xfrm>
            <a:off x="466725" y="3886200"/>
            <a:ext cx="8210550" cy="1282700"/>
          </a:xfrm>
          <a:prstGeom prst="rect">
            <a:avLst/>
          </a:prstGeom>
          <a:noFill/>
          <a:ln w="9525">
            <a:noFill/>
            <a:miter lim="800000"/>
            <a:headEnd/>
            <a:tailEnd/>
          </a:ln>
          <a:effectLst/>
        </p:spPr>
        <p:txBody>
          <a:bodyPr>
            <a:spAutoFit/>
          </a:bodyPr>
          <a:lstStyle/>
          <a:p>
            <a:pPr algn="ctr" eaLnBrk="0" hangingPunct="0">
              <a:spcBef>
                <a:spcPct val="50000"/>
              </a:spcBef>
            </a:pPr>
            <a:r>
              <a:rPr lang="en-US" sz="2400" b="1" dirty="0">
                <a:solidFill>
                  <a:srgbClr val="000000"/>
                </a:solidFill>
                <a:latin typeface="Tekton" pitchFamily="34" charset="0"/>
                <a:cs typeface="+mn-cs"/>
              </a:rPr>
              <a:t>QualSys Solutions</a:t>
            </a:r>
          </a:p>
          <a:p>
            <a:pPr algn="ctr" eaLnBrk="0" hangingPunct="0">
              <a:spcBef>
                <a:spcPct val="50000"/>
              </a:spcBef>
            </a:pPr>
            <a:r>
              <a:rPr lang="en-US" sz="1800" b="1" dirty="0">
                <a:solidFill>
                  <a:srgbClr val="000000"/>
                </a:solidFill>
                <a:latin typeface="Tekton" pitchFamily="34" charset="0"/>
                <a:cs typeface="+mn-cs"/>
              </a:rPr>
              <a:t>P.O. Box 2201</a:t>
            </a:r>
          </a:p>
          <a:p>
            <a:pPr algn="ctr" eaLnBrk="0" hangingPunct="0">
              <a:spcBef>
                <a:spcPct val="50000"/>
              </a:spcBef>
            </a:pPr>
            <a:r>
              <a:rPr lang="en-US" sz="1800" b="1" dirty="0">
                <a:solidFill>
                  <a:srgbClr val="000000"/>
                </a:solidFill>
                <a:latin typeface="Tekton" pitchFamily="34" charset="0"/>
                <a:cs typeface="+mn-cs"/>
              </a:rPr>
              <a:t>Collegedale, TN 37315</a:t>
            </a:r>
            <a:endParaRPr lang="en-US" sz="2400" b="1" dirty="0">
              <a:solidFill>
                <a:srgbClr val="000000"/>
              </a:solidFill>
              <a:latin typeface="Tekton" pitchFamily="34" charset="0"/>
              <a:cs typeface="+mn-cs"/>
            </a:endParaRPr>
          </a:p>
        </p:txBody>
      </p:sp>
      <p:sp>
        <p:nvSpPr>
          <p:cNvPr id="5128" name="Text Box 8"/>
          <p:cNvSpPr txBox="1">
            <a:spLocks noChangeArrowheads="1"/>
          </p:cNvSpPr>
          <p:nvPr/>
        </p:nvSpPr>
        <p:spPr bwMode="auto">
          <a:xfrm>
            <a:off x="609600" y="5122863"/>
            <a:ext cx="2632075" cy="779462"/>
          </a:xfrm>
          <a:prstGeom prst="rect">
            <a:avLst/>
          </a:prstGeom>
          <a:noFill/>
          <a:ln w="9525">
            <a:noFill/>
            <a:miter lim="800000"/>
            <a:headEnd/>
            <a:tailEnd/>
          </a:ln>
          <a:effectLst/>
        </p:spPr>
        <p:txBody>
          <a:bodyPr>
            <a:spAutoFit/>
          </a:bodyPr>
          <a:lstStyle/>
          <a:p>
            <a:pPr eaLnBrk="0" hangingPunct="0">
              <a:spcBef>
                <a:spcPct val="50000"/>
              </a:spcBef>
              <a:tabLst>
                <a:tab pos="800100" algn="l"/>
              </a:tabLst>
            </a:pPr>
            <a:r>
              <a:rPr lang="en-US" sz="1800" dirty="0">
                <a:solidFill>
                  <a:srgbClr val="000000"/>
                </a:solidFill>
                <a:latin typeface="Tekton" pitchFamily="34" charset="0"/>
                <a:cs typeface="+mn-cs"/>
              </a:rPr>
              <a:t>Phone: 	423.432.9836</a:t>
            </a:r>
          </a:p>
          <a:p>
            <a:pPr eaLnBrk="0" hangingPunct="0">
              <a:spcBef>
                <a:spcPct val="50000"/>
              </a:spcBef>
              <a:tabLst>
                <a:tab pos="800100" algn="l"/>
              </a:tabLst>
            </a:pPr>
            <a:r>
              <a:rPr lang="en-US" sz="1800" dirty="0">
                <a:solidFill>
                  <a:srgbClr val="000000"/>
                </a:solidFill>
                <a:latin typeface="Tekton" pitchFamily="34" charset="0"/>
                <a:cs typeface="+mn-cs"/>
              </a:rPr>
              <a:t>Fax: 	614.583.9836 </a:t>
            </a:r>
          </a:p>
        </p:txBody>
      </p:sp>
      <p:sp>
        <p:nvSpPr>
          <p:cNvPr id="5129" name="Text Box 9"/>
          <p:cNvSpPr txBox="1">
            <a:spLocks noChangeArrowheads="1"/>
          </p:cNvSpPr>
          <p:nvPr/>
        </p:nvSpPr>
        <p:spPr bwMode="auto">
          <a:xfrm>
            <a:off x="6281738" y="5105400"/>
            <a:ext cx="2174875" cy="779463"/>
          </a:xfrm>
          <a:prstGeom prst="rect">
            <a:avLst/>
          </a:prstGeom>
          <a:noFill/>
          <a:ln w="9525">
            <a:noFill/>
            <a:miter lim="800000"/>
            <a:headEnd/>
            <a:tailEnd/>
          </a:ln>
          <a:effectLst/>
        </p:spPr>
        <p:txBody>
          <a:bodyPr>
            <a:spAutoFit/>
          </a:bodyPr>
          <a:lstStyle/>
          <a:p>
            <a:pPr eaLnBrk="0" hangingPunct="0">
              <a:spcBef>
                <a:spcPct val="50000"/>
              </a:spcBef>
            </a:pPr>
            <a:r>
              <a:rPr lang="en-US" sz="1800" dirty="0">
                <a:solidFill>
                  <a:srgbClr val="000000"/>
                </a:solidFill>
                <a:latin typeface="Tekton" pitchFamily="34" charset="0"/>
                <a:cs typeface="+mn-cs"/>
              </a:rPr>
              <a:t>www.qualsys.org</a:t>
            </a:r>
          </a:p>
          <a:p>
            <a:pPr eaLnBrk="0" hangingPunct="0">
              <a:spcBef>
                <a:spcPct val="50000"/>
              </a:spcBef>
            </a:pPr>
            <a:r>
              <a:rPr lang="en-US" sz="1800" dirty="0">
                <a:solidFill>
                  <a:srgbClr val="000000"/>
                </a:solidFill>
                <a:latin typeface="Tekton" pitchFamily="34" charset="0"/>
                <a:cs typeface="+mn-cs"/>
              </a:rPr>
              <a:t>tim@qualsys.org</a:t>
            </a:r>
            <a:endParaRPr lang="en-US" sz="1800" b="1" dirty="0">
              <a:solidFill>
                <a:srgbClr val="000000"/>
              </a:solidFill>
              <a:latin typeface="Tekton" pitchFamily="34" charset="0"/>
              <a:cs typeface="+mn-cs"/>
            </a:endParaRPr>
          </a:p>
        </p:txBody>
      </p:sp>
      <p:pic>
        <p:nvPicPr>
          <p:cNvPr id="198665" name="Picture 9" descr="logo2"/>
          <p:cNvPicPr>
            <a:picLocks noChangeAspect="1" noChangeArrowheads="1"/>
          </p:cNvPicPr>
          <p:nvPr userDrawn="1"/>
        </p:nvPicPr>
        <p:blipFill>
          <a:blip r:embed="rId2" cstate="print"/>
          <a:srcRect/>
          <a:stretch>
            <a:fillRect/>
          </a:stretch>
        </p:blipFill>
        <p:spPr bwMode="auto">
          <a:xfrm>
            <a:off x="3717925" y="2055813"/>
            <a:ext cx="1671638" cy="1641475"/>
          </a:xfrm>
          <a:prstGeom prst="rect">
            <a:avLst/>
          </a:prstGeom>
          <a:noFill/>
        </p:spPr>
      </p:pic>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489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314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981200"/>
            <a:ext cx="3314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87791"/>
            <a:ext cx="7772400" cy="108321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31520" y="2039814"/>
            <a:ext cx="7726680" cy="40561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435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314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981200"/>
            <a:ext cx="3314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2729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717452"/>
            <a:ext cx="7772400" cy="115355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16820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211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17452"/>
            <a:ext cx="7772400" cy="109728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1676400" y="1981200"/>
            <a:ext cx="3314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981200"/>
            <a:ext cx="3314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164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981200"/>
            <a:ext cx="6781800" cy="4114800"/>
          </a:xfrm>
        </p:spPr>
        <p:txBody>
          <a:bodyPr/>
          <a:lstStyle/>
          <a:p>
            <a:endParaRPr lang="en-US" dirty="0"/>
          </a:p>
        </p:txBody>
      </p:sp>
    </p:spTree>
    <p:extLst>
      <p:ext uri="{BB962C8B-B14F-4D97-AF65-F5344CB8AC3E}">
        <p14:creationId xmlns:p14="http://schemas.microsoft.com/office/powerpoint/2010/main" val="3407469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752600" cy="4876800"/>
          </a:xfrm>
          <a:prstGeom prst="rect">
            <a:avLst/>
          </a:prstGeom>
          <a:solidFill>
            <a:schemeClr val="accent1"/>
          </a:solidFill>
          <a:ln w="9525">
            <a:noFill/>
            <a:miter lim="800000"/>
            <a:headEnd/>
            <a:tailEnd/>
          </a:ln>
          <a:effectLst/>
        </p:spPr>
        <p:txBody>
          <a:bodyPr wrap="none" anchor="ctr"/>
          <a:lstStyle/>
          <a:p>
            <a:pPr algn="ctr" eaLnBrk="0" hangingPunct="0">
              <a:defRPr/>
            </a:pPr>
            <a:endParaRPr lang="en-US" sz="2400" i="1" dirty="0">
              <a:solidFill>
                <a:srgbClr val="000000"/>
              </a:solidFill>
              <a:latin typeface="Times New Roman" pitchFamily="18" charset="0"/>
              <a:cs typeface="+mn-cs"/>
            </a:endParaRPr>
          </a:p>
        </p:txBody>
      </p:sp>
      <p:grpSp>
        <p:nvGrpSpPr>
          <p:cNvPr id="2" name="Group 4"/>
          <p:cNvGrpSpPr>
            <a:grpSpLocks/>
          </p:cNvGrpSpPr>
          <p:nvPr/>
        </p:nvGrpSpPr>
        <p:grpSpPr bwMode="auto">
          <a:xfrm>
            <a:off x="0" y="3505200"/>
            <a:ext cx="8763000" cy="2438400"/>
            <a:chOff x="0" y="2208"/>
            <a:chExt cx="5520" cy="1536"/>
          </a:xfrm>
        </p:grpSpPr>
        <p:sp>
          <p:nvSpPr>
            <p:cNvPr id="6"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eaLnBrk="0" hangingPunct="0">
                <a:defRPr/>
              </a:pPr>
              <a:endParaRPr lang="en-US" sz="2400" i="1" dirty="0">
                <a:solidFill>
                  <a:srgbClr val="000000"/>
                </a:solidFill>
                <a:latin typeface="Times New Roman" pitchFamily="18" charset="0"/>
                <a:cs typeface="+mn-cs"/>
              </a:endParaRPr>
            </a:p>
          </p:txBody>
        </p:sp>
        <p:sp>
          <p:nvSpPr>
            <p:cNvPr id="7"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eaLnBrk="0" hangingPunct="0">
                <a:defRPr/>
              </a:pPr>
              <a:endParaRPr lang="en-US" sz="2400" i="1" dirty="0">
                <a:solidFill>
                  <a:srgbClr val="000000"/>
                </a:solidFill>
                <a:latin typeface="Times New Roman" pitchFamily="18" charset="0"/>
                <a:cs typeface="+mn-cs"/>
              </a:endParaRPr>
            </a:p>
          </p:txBody>
        </p:sp>
        <p:sp>
          <p:nvSpPr>
            <p:cNvPr id="8"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lgn="ctr" eaLnBrk="0" hangingPunct="0">
                <a:defRPr/>
              </a:pPr>
              <a:endParaRPr lang="en-US" i="1" dirty="0">
                <a:solidFill>
                  <a:srgbClr val="000000"/>
                </a:solidFill>
                <a:latin typeface="Tekton" pitchFamily="34" charset="0"/>
                <a:cs typeface="+mn-cs"/>
              </a:endParaRPr>
            </a:p>
          </p:txBody>
        </p:sp>
      </p:grpSp>
      <p:grpSp>
        <p:nvGrpSpPr>
          <p:cNvPr id="3" name="Group 8"/>
          <p:cNvGrpSpPr>
            <a:grpSpLocks/>
          </p:cNvGrpSpPr>
          <p:nvPr/>
        </p:nvGrpSpPr>
        <p:grpSpPr bwMode="auto">
          <a:xfrm>
            <a:off x="1066800" y="533400"/>
            <a:ext cx="8077200" cy="304800"/>
            <a:chOff x="400" y="336"/>
            <a:chExt cx="5088" cy="192"/>
          </a:xfrm>
        </p:grpSpPr>
        <p:sp>
          <p:nvSpPr>
            <p:cNvPr id="10"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eaLnBrk="0" hangingPunct="0">
                <a:defRPr/>
              </a:pPr>
              <a:endParaRPr lang="en-US" sz="2400" i="1" dirty="0">
                <a:solidFill>
                  <a:srgbClr val="000000"/>
                </a:solidFill>
                <a:latin typeface="Times New Roman" pitchFamily="18" charset="0"/>
                <a:cs typeface="+mn-cs"/>
              </a:endParaRPr>
            </a:p>
          </p:txBody>
        </p:sp>
        <p:sp>
          <p:nvSpPr>
            <p:cNvPr id="11"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lgn="ctr" eaLnBrk="0" hangingPunct="0">
                <a:defRPr/>
              </a:pPr>
              <a:endParaRPr lang="en-US" i="1" dirty="0">
                <a:solidFill>
                  <a:srgbClr val="000000"/>
                </a:solidFill>
                <a:latin typeface="Tekton" pitchFamily="34" charset="0"/>
                <a:cs typeface="+mn-cs"/>
              </a:endParaRPr>
            </a:p>
          </p:txBody>
        </p:sp>
      </p:grpSp>
      <p:sp>
        <p:nvSpPr>
          <p:cNvPr id="295947" name="Rectangle 11"/>
          <p:cNvSpPr>
            <a:spLocks noGrp="1" noChangeArrowheads="1"/>
          </p:cNvSpPr>
          <p:nvPr>
            <p:ph type="ctrTitle"/>
          </p:nvPr>
        </p:nvSpPr>
        <p:spPr>
          <a:xfrm>
            <a:off x="2057400" y="1143000"/>
            <a:ext cx="6629400" cy="2209800"/>
          </a:xfrm>
        </p:spPr>
        <p:txBody>
          <a:bodyPr/>
          <a:lstStyle>
            <a:lvl1pPr>
              <a:defRPr sz="4200"/>
            </a:lvl1pPr>
          </a:lstStyle>
          <a:p>
            <a:r>
              <a:rPr lang="en-US"/>
              <a:t>Click to edit Master title style</a:t>
            </a:r>
          </a:p>
        </p:txBody>
      </p:sp>
      <p:sp>
        <p:nvSpPr>
          <p:cNvPr id="29594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95816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314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981200"/>
            <a:ext cx="3314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314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3500" y="1981200"/>
            <a:ext cx="3314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3500" y="4114800"/>
            <a:ext cx="3314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981200"/>
            <a:ext cx="6781800" cy="4114800"/>
          </a:xfrm>
        </p:spPr>
        <p:txBody>
          <a:bodyPr/>
          <a:lstStyle/>
          <a:p>
            <a:pPr lvl="0"/>
            <a:endParaRPr lang="en-US" noProof="0"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8AAB58-CEF2-4051-AD0E-5C20A5AEF5E8}" type="datetimeFigureOut">
              <a:rPr lang="en-US" smtClean="0"/>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2992A-EC55-4C1C-B71E-7B511EDE28CE}" type="slidenum">
              <a:rPr lang="en-US" smtClean="0"/>
              <a:t>‹#›</a:t>
            </a:fld>
            <a:endParaRPr lang="en-US"/>
          </a:p>
        </p:txBody>
      </p:sp>
    </p:spTree>
    <p:extLst>
      <p:ext uri="{BB962C8B-B14F-4D97-AF65-F5344CB8AC3E}">
        <p14:creationId xmlns:p14="http://schemas.microsoft.com/office/powerpoint/2010/main" val="278366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hyperlink" Target="../Timers/timer15down/timer15down.pptx" TargetMode="Externa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hyperlink" Target="../Timers/timer15down/timer15down.pptx" TargetMode="External"/><Relationship Id="rId5" Type="http://schemas.openxmlformats.org/officeDocument/2006/relationships/slideLayout" Target="../slideLayouts/slideLayout33.xml"/><Relationship Id="rId10"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6627" name="Rectangle 3"/>
          <p:cNvSpPr>
            <a:spLocks noGrp="1" noChangeArrowheads="1"/>
          </p:cNvSpPr>
          <p:nvPr>
            <p:ph type="body" idx="1"/>
          </p:nvPr>
        </p:nvSpPr>
        <p:spPr bwMode="auto">
          <a:xfrm>
            <a:off x="1676400" y="1981200"/>
            <a:ext cx="6781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Rectangle 7"/>
          <p:cNvSpPr>
            <a:spLocks noChangeArrowheads="1"/>
          </p:cNvSpPr>
          <p:nvPr/>
        </p:nvSpPr>
        <p:spPr bwMode="auto">
          <a:xfrm>
            <a:off x="533400" y="609600"/>
            <a:ext cx="8153400" cy="5638800"/>
          </a:xfrm>
          <a:prstGeom prst="rect">
            <a:avLst/>
          </a:prstGeom>
          <a:noFill/>
          <a:ln w="19050">
            <a:solidFill>
              <a:schemeClr val="accent2"/>
            </a:solidFill>
            <a:miter lim="800000"/>
            <a:headEnd/>
            <a:tailEnd/>
          </a:ln>
          <a:effectLst/>
        </p:spPr>
        <p:txBody>
          <a:bodyPr wrap="none" anchor="ctr"/>
          <a:lstStyle/>
          <a:p>
            <a:pPr algn="ctr" eaLnBrk="0" hangingPunct="0">
              <a:defRPr/>
            </a:pPr>
            <a:endParaRPr lang="en-US" dirty="0">
              <a:latin typeface="Tekton" pitchFamily="34" charset="0"/>
              <a:cs typeface="+mn-cs"/>
            </a:endParaRPr>
          </a:p>
        </p:txBody>
      </p:sp>
      <p:sp>
        <p:nvSpPr>
          <p:cNvPr id="13" name="TextBox 12"/>
          <p:cNvSpPr txBox="1"/>
          <p:nvPr userDrawn="1"/>
        </p:nvSpPr>
        <p:spPr>
          <a:xfrm>
            <a:off x="7584142" y="6400801"/>
            <a:ext cx="1237130" cy="276999"/>
          </a:xfrm>
          <a:prstGeom prst="rect">
            <a:avLst/>
          </a:prstGeom>
          <a:noFill/>
        </p:spPr>
        <p:txBody>
          <a:bodyPr wrap="square" rtlCol="0">
            <a:spAutoFit/>
          </a:bodyPr>
          <a:lstStyle/>
          <a:p>
            <a:pPr algn="r"/>
            <a:fld id="{83A88541-A2D5-4592-AB36-AA5DC6AD4ED6}" type="slidenum">
              <a:rPr lang="en-US" smtClean="0"/>
              <a:pPr algn="r"/>
              <a:t>‹#›</a:t>
            </a:fld>
            <a:r>
              <a:rPr lang="en-US" dirty="0" smtClean="0"/>
              <a:t> of </a:t>
            </a:r>
            <a:r>
              <a:rPr lang="en-US" dirty="0" smtClean="0"/>
              <a:t>58</a:t>
            </a:r>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6" r:id="rId4"/>
    <p:sldLayoutId id="2147483727" r:id="rId5"/>
    <p:sldLayoutId id="2147483732" r:id="rId6"/>
    <p:sldLayoutId id="2147483734" r:id="rId7"/>
    <p:sldLayoutId id="2147483735" r:id="rId8"/>
  </p:sldLayoutIdLst>
  <p:hf sldNum="0"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ekton" pitchFamily="34" charset="0"/>
        </a:defRPr>
      </a:lvl2pPr>
      <a:lvl3pPr algn="ctr" rtl="0" eaLnBrk="0" fontAlgn="base" hangingPunct="0">
        <a:spcBef>
          <a:spcPct val="0"/>
        </a:spcBef>
        <a:spcAft>
          <a:spcPct val="0"/>
        </a:spcAft>
        <a:defRPr sz="4400" b="1">
          <a:solidFill>
            <a:schemeClr val="tx2"/>
          </a:solidFill>
          <a:latin typeface="Tekton" pitchFamily="34" charset="0"/>
        </a:defRPr>
      </a:lvl3pPr>
      <a:lvl4pPr algn="ctr" rtl="0" eaLnBrk="0" fontAlgn="base" hangingPunct="0">
        <a:spcBef>
          <a:spcPct val="0"/>
        </a:spcBef>
        <a:spcAft>
          <a:spcPct val="0"/>
        </a:spcAft>
        <a:defRPr sz="4400" b="1">
          <a:solidFill>
            <a:schemeClr val="tx2"/>
          </a:solidFill>
          <a:latin typeface="Tekton" pitchFamily="34" charset="0"/>
        </a:defRPr>
      </a:lvl4pPr>
      <a:lvl5pPr algn="ctr" rtl="0" eaLnBrk="0" fontAlgn="base" hangingPunct="0">
        <a:spcBef>
          <a:spcPct val="0"/>
        </a:spcBef>
        <a:spcAft>
          <a:spcPct val="0"/>
        </a:spcAft>
        <a:defRPr sz="4400" b="1">
          <a:solidFill>
            <a:schemeClr val="tx2"/>
          </a:solidFill>
          <a:latin typeface="Tekton" pitchFamily="34" charset="0"/>
        </a:defRPr>
      </a:lvl5pPr>
      <a:lvl6pPr marL="457200" algn="ctr" rtl="0" eaLnBrk="0" fontAlgn="base" hangingPunct="0">
        <a:spcBef>
          <a:spcPct val="0"/>
        </a:spcBef>
        <a:spcAft>
          <a:spcPct val="0"/>
        </a:spcAft>
        <a:defRPr sz="4400" b="1">
          <a:solidFill>
            <a:schemeClr val="tx2"/>
          </a:solidFill>
          <a:latin typeface="Tekton" pitchFamily="34" charset="0"/>
        </a:defRPr>
      </a:lvl6pPr>
      <a:lvl7pPr marL="914400" algn="ctr" rtl="0" eaLnBrk="0" fontAlgn="base" hangingPunct="0">
        <a:spcBef>
          <a:spcPct val="0"/>
        </a:spcBef>
        <a:spcAft>
          <a:spcPct val="0"/>
        </a:spcAft>
        <a:defRPr sz="4400" b="1">
          <a:solidFill>
            <a:schemeClr val="tx2"/>
          </a:solidFill>
          <a:latin typeface="Tekton" pitchFamily="34" charset="0"/>
        </a:defRPr>
      </a:lvl7pPr>
      <a:lvl8pPr marL="1371600" algn="ctr" rtl="0" eaLnBrk="0" fontAlgn="base" hangingPunct="0">
        <a:spcBef>
          <a:spcPct val="0"/>
        </a:spcBef>
        <a:spcAft>
          <a:spcPct val="0"/>
        </a:spcAft>
        <a:defRPr sz="4400" b="1">
          <a:solidFill>
            <a:schemeClr val="tx2"/>
          </a:solidFill>
          <a:latin typeface="Tekton" pitchFamily="34" charset="0"/>
        </a:defRPr>
      </a:lvl8pPr>
      <a:lvl9pPr marL="1828800" algn="ctr" rtl="0" eaLnBrk="0" fontAlgn="base" hangingPunct="0">
        <a:spcBef>
          <a:spcPct val="0"/>
        </a:spcBef>
        <a:spcAft>
          <a:spcPct val="0"/>
        </a:spcAft>
        <a:defRPr sz="4400" b="1">
          <a:solidFill>
            <a:schemeClr val="tx2"/>
          </a:solidFill>
          <a:latin typeface="Tekton"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AAB58-CEF2-4051-AD0E-5C20A5AEF5E8}" type="datetimeFigureOut">
              <a:rPr lang="en-US" smtClean="0"/>
              <a:t>9/21/2011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2992A-EC55-4C1C-B71E-7B511EDE28CE}" type="slidenum">
              <a:rPr lang="en-US" smtClean="0"/>
              <a:t>‹#›</a:t>
            </a:fld>
            <a:endParaRPr lang="en-US"/>
          </a:p>
        </p:txBody>
      </p:sp>
    </p:spTree>
    <p:extLst>
      <p:ext uri="{BB962C8B-B14F-4D97-AF65-F5344CB8AC3E}">
        <p14:creationId xmlns:p14="http://schemas.microsoft.com/office/powerpoint/2010/main" val="66261822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717451"/>
            <a:ext cx="7772400" cy="11676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731520" y="1981200"/>
            <a:ext cx="772668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Rectangle 7"/>
          <p:cNvSpPr>
            <a:spLocks noChangeArrowheads="1"/>
          </p:cNvSpPr>
          <p:nvPr/>
        </p:nvSpPr>
        <p:spPr bwMode="auto">
          <a:xfrm>
            <a:off x="533400" y="609600"/>
            <a:ext cx="8153400" cy="5638800"/>
          </a:xfrm>
          <a:prstGeom prst="rect">
            <a:avLst/>
          </a:prstGeom>
          <a:noFill/>
          <a:ln w="19050">
            <a:solidFill>
              <a:schemeClr val="accent2"/>
            </a:solidFill>
            <a:miter lim="800000"/>
            <a:headEnd/>
            <a:tailEnd/>
          </a:ln>
          <a:effectLst/>
        </p:spPr>
        <p:txBody>
          <a:bodyPr wrap="none" anchor="ctr"/>
          <a:lstStyle/>
          <a:p>
            <a:pPr algn="ctr" eaLnBrk="0" hangingPunct="0"/>
            <a:endParaRPr lang="en-US" i="1" dirty="0">
              <a:solidFill>
                <a:srgbClr val="000000"/>
              </a:solidFill>
              <a:latin typeface="Tekton" pitchFamily="34" charset="0"/>
              <a:cs typeface="+mn-cs"/>
            </a:endParaRPr>
          </a:p>
        </p:txBody>
      </p:sp>
      <p:sp>
        <p:nvSpPr>
          <p:cNvPr id="10" name="Rectangle 9">
            <a:hlinkClick r:id="rId11" action="ppaction://hlinkpres?slideindex=1&amp;slidetitle="/>
          </p:cNvPr>
          <p:cNvSpPr/>
          <p:nvPr userDrawn="1"/>
        </p:nvSpPr>
        <p:spPr bwMode="auto">
          <a:xfrm>
            <a:off x="8440615" y="0"/>
            <a:ext cx="703385" cy="276999"/>
          </a:xfrm>
          <a:prstGeom prst="rect">
            <a:avLst/>
          </a:prstGeom>
          <a:no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algn="ctr" eaLnBrk="0" hangingPunct="0"/>
            <a:endParaRPr lang="en-US" i="1" dirty="0" smtClean="0">
              <a:solidFill>
                <a:srgbClr val="000000"/>
              </a:solidFill>
              <a:latin typeface="Tekton" pitchFamily="34" charset="0"/>
              <a:cs typeface="+mn-cs"/>
            </a:endParaRPr>
          </a:p>
        </p:txBody>
      </p:sp>
      <p:sp>
        <p:nvSpPr>
          <p:cNvPr id="11" name="TextBox 10"/>
          <p:cNvSpPr txBox="1"/>
          <p:nvPr userDrawn="1"/>
        </p:nvSpPr>
        <p:spPr>
          <a:xfrm>
            <a:off x="8097560" y="6344530"/>
            <a:ext cx="585418" cy="276999"/>
          </a:xfrm>
          <a:prstGeom prst="rect">
            <a:avLst/>
          </a:prstGeom>
          <a:noFill/>
        </p:spPr>
        <p:txBody>
          <a:bodyPr wrap="none" rtlCol="0">
            <a:spAutoFit/>
          </a:bodyPr>
          <a:lstStyle/>
          <a:p>
            <a:pPr algn="ctr" eaLnBrk="0" hangingPunct="0"/>
            <a:fld id="{133AEFFC-C9F4-4B33-B486-F7128B854E5C}" type="slidenum">
              <a:rPr lang="en-US" i="1" smtClean="0">
                <a:solidFill>
                  <a:srgbClr val="000000"/>
                </a:solidFill>
                <a:latin typeface="Tekton" pitchFamily="34" charset="0"/>
                <a:cs typeface="+mn-cs"/>
              </a:rPr>
              <a:pPr algn="ctr" eaLnBrk="0" hangingPunct="0"/>
              <a:t>‹#›</a:t>
            </a:fld>
            <a:r>
              <a:rPr lang="en-US" i="1" dirty="0" smtClean="0">
                <a:solidFill>
                  <a:srgbClr val="000000"/>
                </a:solidFill>
                <a:latin typeface="Tekton" pitchFamily="34" charset="0"/>
                <a:cs typeface="+mn-cs"/>
              </a:rPr>
              <a:t>/58</a:t>
            </a:r>
            <a:endParaRPr lang="en-US" i="1" dirty="0">
              <a:solidFill>
                <a:srgbClr val="000000"/>
              </a:solidFill>
              <a:latin typeface="Tekton" pitchFamily="34" charset="0"/>
              <a:cs typeface="+mn-cs"/>
            </a:endParaRPr>
          </a:p>
        </p:txBody>
      </p:sp>
    </p:spTree>
    <p:extLst>
      <p:ext uri="{BB962C8B-B14F-4D97-AF65-F5344CB8AC3E}">
        <p14:creationId xmlns:p14="http://schemas.microsoft.com/office/powerpoint/2010/main" val="29766814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Lst>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ekton" pitchFamily="34" charset="0"/>
        </a:defRPr>
      </a:lvl2pPr>
      <a:lvl3pPr algn="ctr" rtl="0" eaLnBrk="0" fontAlgn="base" hangingPunct="0">
        <a:spcBef>
          <a:spcPct val="0"/>
        </a:spcBef>
        <a:spcAft>
          <a:spcPct val="0"/>
        </a:spcAft>
        <a:defRPr sz="4400" b="1">
          <a:solidFill>
            <a:schemeClr val="tx2"/>
          </a:solidFill>
          <a:latin typeface="Tekton" pitchFamily="34" charset="0"/>
        </a:defRPr>
      </a:lvl3pPr>
      <a:lvl4pPr algn="ctr" rtl="0" eaLnBrk="0" fontAlgn="base" hangingPunct="0">
        <a:spcBef>
          <a:spcPct val="0"/>
        </a:spcBef>
        <a:spcAft>
          <a:spcPct val="0"/>
        </a:spcAft>
        <a:defRPr sz="4400" b="1">
          <a:solidFill>
            <a:schemeClr val="tx2"/>
          </a:solidFill>
          <a:latin typeface="Tekton" pitchFamily="34" charset="0"/>
        </a:defRPr>
      </a:lvl4pPr>
      <a:lvl5pPr algn="ctr" rtl="0" eaLnBrk="0" fontAlgn="base" hangingPunct="0">
        <a:spcBef>
          <a:spcPct val="0"/>
        </a:spcBef>
        <a:spcAft>
          <a:spcPct val="0"/>
        </a:spcAft>
        <a:defRPr sz="4400" b="1">
          <a:solidFill>
            <a:schemeClr val="tx2"/>
          </a:solidFill>
          <a:latin typeface="Tekton" pitchFamily="34" charset="0"/>
        </a:defRPr>
      </a:lvl5pPr>
      <a:lvl6pPr marL="457200" algn="ctr" rtl="0" eaLnBrk="0" fontAlgn="base" hangingPunct="0">
        <a:spcBef>
          <a:spcPct val="0"/>
        </a:spcBef>
        <a:spcAft>
          <a:spcPct val="0"/>
        </a:spcAft>
        <a:defRPr sz="4400" b="1">
          <a:solidFill>
            <a:schemeClr val="tx2"/>
          </a:solidFill>
          <a:latin typeface="Tekton" pitchFamily="34" charset="0"/>
        </a:defRPr>
      </a:lvl6pPr>
      <a:lvl7pPr marL="914400" algn="ctr" rtl="0" eaLnBrk="0" fontAlgn="base" hangingPunct="0">
        <a:spcBef>
          <a:spcPct val="0"/>
        </a:spcBef>
        <a:spcAft>
          <a:spcPct val="0"/>
        </a:spcAft>
        <a:defRPr sz="4400" b="1">
          <a:solidFill>
            <a:schemeClr val="tx2"/>
          </a:solidFill>
          <a:latin typeface="Tekton" pitchFamily="34" charset="0"/>
        </a:defRPr>
      </a:lvl7pPr>
      <a:lvl8pPr marL="1371600" algn="ctr" rtl="0" eaLnBrk="0" fontAlgn="base" hangingPunct="0">
        <a:spcBef>
          <a:spcPct val="0"/>
        </a:spcBef>
        <a:spcAft>
          <a:spcPct val="0"/>
        </a:spcAft>
        <a:defRPr sz="4400" b="1">
          <a:solidFill>
            <a:schemeClr val="tx2"/>
          </a:solidFill>
          <a:latin typeface="Tekton" pitchFamily="34" charset="0"/>
        </a:defRPr>
      </a:lvl8pPr>
      <a:lvl9pPr marL="1828800" algn="ctr" rtl="0" eaLnBrk="0" fontAlgn="base" hangingPunct="0">
        <a:spcBef>
          <a:spcPct val="0"/>
        </a:spcBef>
        <a:spcAft>
          <a:spcPct val="0"/>
        </a:spcAft>
        <a:defRPr sz="4400" b="1">
          <a:solidFill>
            <a:schemeClr val="tx2"/>
          </a:solidFill>
          <a:latin typeface="Tekton"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717451"/>
            <a:ext cx="7772400" cy="11676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731520" y="1981200"/>
            <a:ext cx="772668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Rectangle 7"/>
          <p:cNvSpPr>
            <a:spLocks noChangeArrowheads="1"/>
          </p:cNvSpPr>
          <p:nvPr/>
        </p:nvSpPr>
        <p:spPr bwMode="auto">
          <a:xfrm>
            <a:off x="533400" y="609600"/>
            <a:ext cx="8153400" cy="5638800"/>
          </a:xfrm>
          <a:prstGeom prst="rect">
            <a:avLst/>
          </a:prstGeom>
          <a:noFill/>
          <a:ln w="19050">
            <a:solidFill>
              <a:schemeClr val="accent2"/>
            </a:solidFill>
            <a:miter lim="800000"/>
            <a:headEnd/>
            <a:tailEnd/>
          </a:ln>
          <a:effectLst/>
        </p:spPr>
        <p:txBody>
          <a:bodyPr wrap="none" anchor="ctr"/>
          <a:lstStyle/>
          <a:p>
            <a:pPr algn="ctr" eaLnBrk="0" hangingPunct="0"/>
            <a:endParaRPr lang="en-US" i="1" dirty="0">
              <a:solidFill>
                <a:srgbClr val="000000"/>
              </a:solidFill>
              <a:latin typeface="Tekton" pitchFamily="34" charset="0"/>
              <a:cs typeface="+mn-cs"/>
            </a:endParaRPr>
          </a:p>
        </p:txBody>
      </p:sp>
      <p:sp>
        <p:nvSpPr>
          <p:cNvPr id="5137" name="Text Box 1041"/>
          <p:cNvSpPr txBox="1">
            <a:spLocks noChangeArrowheads="1"/>
          </p:cNvSpPr>
          <p:nvPr userDrawn="1"/>
        </p:nvSpPr>
        <p:spPr bwMode="auto">
          <a:xfrm>
            <a:off x="3542861" y="6360792"/>
            <a:ext cx="2103461" cy="246221"/>
          </a:xfrm>
          <a:prstGeom prst="rect">
            <a:avLst/>
          </a:prstGeom>
          <a:noFill/>
          <a:ln w="9525">
            <a:noFill/>
            <a:miter lim="800000"/>
            <a:headEnd/>
            <a:tailEnd/>
          </a:ln>
          <a:effectLst/>
        </p:spPr>
        <p:txBody>
          <a:bodyPr wrap="none">
            <a:spAutoFit/>
          </a:bodyPr>
          <a:lstStyle/>
          <a:p>
            <a:pPr eaLnBrk="0" hangingPunct="0"/>
            <a:r>
              <a:rPr kumimoji="1" lang="en-US" sz="1000" dirty="0">
                <a:solidFill>
                  <a:srgbClr val="000000"/>
                </a:solidFill>
                <a:latin typeface="Times New Roman" pitchFamily="18" charset="0"/>
                <a:cs typeface="+mn-cs"/>
              </a:rPr>
              <a:t>Copyright © </a:t>
            </a:r>
            <a:r>
              <a:rPr kumimoji="1" lang="en-US" sz="1000" dirty="0" smtClean="0">
                <a:solidFill>
                  <a:srgbClr val="000000"/>
                </a:solidFill>
                <a:latin typeface="Times New Roman" pitchFamily="18" charset="0"/>
                <a:cs typeface="+mn-cs"/>
              </a:rPr>
              <a:t>2010 QualSys </a:t>
            </a:r>
            <a:r>
              <a:rPr kumimoji="1" lang="en-US" sz="1000" dirty="0">
                <a:solidFill>
                  <a:srgbClr val="000000"/>
                </a:solidFill>
                <a:latin typeface="Times New Roman" pitchFamily="18" charset="0"/>
                <a:cs typeface="+mn-cs"/>
              </a:rPr>
              <a:t>Solutions</a:t>
            </a:r>
          </a:p>
        </p:txBody>
      </p:sp>
      <p:pic>
        <p:nvPicPr>
          <p:cNvPr id="5139" name="Picture 1043" descr="logo2"/>
          <p:cNvPicPr>
            <a:picLocks noChangeAspect="1" noChangeArrowheads="1"/>
          </p:cNvPicPr>
          <p:nvPr userDrawn="1"/>
        </p:nvPicPr>
        <p:blipFill>
          <a:blip r:embed="rId10" cstate="print"/>
          <a:srcRect/>
          <a:stretch>
            <a:fillRect/>
          </a:stretch>
        </p:blipFill>
        <p:spPr bwMode="auto">
          <a:xfrm>
            <a:off x="138113" y="5830888"/>
            <a:ext cx="776287" cy="762000"/>
          </a:xfrm>
          <a:prstGeom prst="rect">
            <a:avLst/>
          </a:prstGeom>
          <a:noFill/>
        </p:spPr>
      </p:pic>
      <p:sp>
        <p:nvSpPr>
          <p:cNvPr id="10" name="Rectangle 9">
            <a:hlinkClick r:id="rId11" action="ppaction://hlinkpres?slideindex=1&amp;slidetitle="/>
          </p:cNvPr>
          <p:cNvSpPr/>
          <p:nvPr userDrawn="1"/>
        </p:nvSpPr>
        <p:spPr bwMode="auto">
          <a:xfrm>
            <a:off x="8440615" y="0"/>
            <a:ext cx="703385" cy="276999"/>
          </a:xfrm>
          <a:prstGeom prst="rect">
            <a:avLst/>
          </a:prstGeom>
          <a:no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algn="ctr" eaLnBrk="0" hangingPunct="0"/>
            <a:endParaRPr lang="en-US" i="1" dirty="0" smtClean="0">
              <a:solidFill>
                <a:srgbClr val="000000"/>
              </a:solidFill>
              <a:latin typeface="Tekton" pitchFamily="34" charset="0"/>
              <a:cs typeface="+mn-cs"/>
            </a:endParaRPr>
          </a:p>
        </p:txBody>
      </p:sp>
      <p:sp>
        <p:nvSpPr>
          <p:cNvPr id="11" name="TextBox 10"/>
          <p:cNvSpPr txBox="1"/>
          <p:nvPr userDrawn="1"/>
        </p:nvSpPr>
        <p:spPr>
          <a:xfrm>
            <a:off x="8097560" y="6344530"/>
            <a:ext cx="585418" cy="276999"/>
          </a:xfrm>
          <a:prstGeom prst="rect">
            <a:avLst/>
          </a:prstGeom>
          <a:noFill/>
        </p:spPr>
        <p:txBody>
          <a:bodyPr wrap="none" rtlCol="0">
            <a:spAutoFit/>
          </a:bodyPr>
          <a:lstStyle/>
          <a:p>
            <a:pPr algn="ctr" eaLnBrk="0" hangingPunct="0"/>
            <a:fld id="{133AEFFC-C9F4-4B33-B486-F7128B854E5C}" type="slidenum">
              <a:rPr lang="en-US" i="1" smtClean="0">
                <a:solidFill>
                  <a:srgbClr val="000000"/>
                </a:solidFill>
                <a:latin typeface="Tekton" pitchFamily="34" charset="0"/>
                <a:cs typeface="+mn-cs"/>
              </a:rPr>
              <a:pPr algn="ctr" eaLnBrk="0" hangingPunct="0"/>
              <a:t>‹#›</a:t>
            </a:fld>
            <a:r>
              <a:rPr lang="en-US" i="1" dirty="0" smtClean="0">
                <a:solidFill>
                  <a:srgbClr val="000000"/>
                </a:solidFill>
                <a:latin typeface="Tekton" pitchFamily="34" charset="0"/>
                <a:cs typeface="+mn-cs"/>
              </a:rPr>
              <a:t>/58</a:t>
            </a:r>
            <a:endParaRPr lang="en-US" i="1" dirty="0">
              <a:solidFill>
                <a:srgbClr val="000000"/>
              </a:solidFill>
              <a:latin typeface="Tekton" pitchFamily="34" charset="0"/>
              <a:cs typeface="+mn-cs"/>
            </a:endParaRPr>
          </a:p>
        </p:txBody>
      </p:sp>
    </p:spTree>
    <p:extLst>
      <p:ext uri="{BB962C8B-B14F-4D97-AF65-F5344CB8AC3E}">
        <p14:creationId xmlns:p14="http://schemas.microsoft.com/office/powerpoint/2010/main" val="89768559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7" r:id="rId8"/>
  </p:sldLayoutIdLst>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ekton" pitchFamily="34" charset="0"/>
        </a:defRPr>
      </a:lvl2pPr>
      <a:lvl3pPr algn="ctr" rtl="0" eaLnBrk="0" fontAlgn="base" hangingPunct="0">
        <a:spcBef>
          <a:spcPct val="0"/>
        </a:spcBef>
        <a:spcAft>
          <a:spcPct val="0"/>
        </a:spcAft>
        <a:defRPr sz="4400" b="1">
          <a:solidFill>
            <a:schemeClr val="tx2"/>
          </a:solidFill>
          <a:latin typeface="Tekton" pitchFamily="34" charset="0"/>
        </a:defRPr>
      </a:lvl3pPr>
      <a:lvl4pPr algn="ctr" rtl="0" eaLnBrk="0" fontAlgn="base" hangingPunct="0">
        <a:spcBef>
          <a:spcPct val="0"/>
        </a:spcBef>
        <a:spcAft>
          <a:spcPct val="0"/>
        </a:spcAft>
        <a:defRPr sz="4400" b="1">
          <a:solidFill>
            <a:schemeClr val="tx2"/>
          </a:solidFill>
          <a:latin typeface="Tekton" pitchFamily="34" charset="0"/>
        </a:defRPr>
      </a:lvl4pPr>
      <a:lvl5pPr algn="ctr" rtl="0" eaLnBrk="0" fontAlgn="base" hangingPunct="0">
        <a:spcBef>
          <a:spcPct val="0"/>
        </a:spcBef>
        <a:spcAft>
          <a:spcPct val="0"/>
        </a:spcAft>
        <a:defRPr sz="4400" b="1">
          <a:solidFill>
            <a:schemeClr val="tx2"/>
          </a:solidFill>
          <a:latin typeface="Tekton" pitchFamily="34" charset="0"/>
        </a:defRPr>
      </a:lvl5pPr>
      <a:lvl6pPr marL="457200" algn="ctr" rtl="0" eaLnBrk="0" fontAlgn="base" hangingPunct="0">
        <a:spcBef>
          <a:spcPct val="0"/>
        </a:spcBef>
        <a:spcAft>
          <a:spcPct val="0"/>
        </a:spcAft>
        <a:defRPr sz="4400" b="1">
          <a:solidFill>
            <a:schemeClr val="tx2"/>
          </a:solidFill>
          <a:latin typeface="Tekton" pitchFamily="34" charset="0"/>
        </a:defRPr>
      </a:lvl6pPr>
      <a:lvl7pPr marL="914400" algn="ctr" rtl="0" eaLnBrk="0" fontAlgn="base" hangingPunct="0">
        <a:spcBef>
          <a:spcPct val="0"/>
        </a:spcBef>
        <a:spcAft>
          <a:spcPct val="0"/>
        </a:spcAft>
        <a:defRPr sz="4400" b="1">
          <a:solidFill>
            <a:schemeClr val="tx2"/>
          </a:solidFill>
          <a:latin typeface="Tekton" pitchFamily="34" charset="0"/>
        </a:defRPr>
      </a:lvl7pPr>
      <a:lvl8pPr marL="1371600" algn="ctr" rtl="0" eaLnBrk="0" fontAlgn="base" hangingPunct="0">
        <a:spcBef>
          <a:spcPct val="0"/>
        </a:spcBef>
        <a:spcAft>
          <a:spcPct val="0"/>
        </a:spcAft>
        <a:defRPr sz="4400" b="1">
          <a:solidFill>
            <a:schemeClr val="tx2"/>
          </a:solidFill>
          <a:latin typeface="Tekton" pitchFamily="34" charset="0"/>
        </a:defRPr>
      </a:lvl8pPr>
      <a:lvl9pPr marL="1828800" algn="ctr" rtl="0" eaLnBrk="0" fontAlgn="base" hangingPunct="0">
        <a:spcBef>
          <a:spcPct val="0"/>
        </a:spcBef>
        <a:spcAft>
          <a:spcPct val="0"/>
        </a:spcAft>
        <a:defRPr sz="4400" b="1">
          <a:solidFill>
            <a:schemeClr val="tx2"/>
          </a:solidFill>
          <a:latin typeface="Tekton"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alistair.cockburn.us/index.php/Image:Ac2003graduation050.pn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 Id="rId5" Type="http://schemas.openxmlformats.org/officeDocument/2006/relationships/image" Target="../media/image10.gif"/><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4.xml"/><Relationship Id="rId1" Type="http://schemas.openxmlformats.org/officeDocument/2006/relationships/vmlDrawing" Target="../drawings/vmlDrawing1.v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upload.wikimedia.org/wikipedia/en/7/74/Uml_diagram.svg"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prstGeom prst="rect">
            <a:avLst/>
          </a:prstGeom>
        </p:spPr>
        <p:txBody>
          <a:bodyPr/>
          <a:lstStyle/>
          <a:p>
            <a:pPr>
              <a:defRPr/>
            </a:pPr>
            <a:fld id="{523F56FC-70F5-45F0-BE39-ECA45E3FDE9C}" type="slidenum">
              <a:rPr lang="en-US" smtClean="0"/>
              <a:pPr>
                <a:defRPr/>
              </a:pPr>
              <a:t>1</a:t>
            </a:fld>
            <a:endParaRPr lang="en-US"/>
          </a:p>
        </p:txBody>
      </p:sp>
      <p:sp>
        <p:nvSpPr>
          <p:cNvPr id="3074" name="Rectangle 2"/>
          <p:cNvSpPr>
            <a:spLocks noGrp="1" noChangeArrowheads="1"/>
          </p:cNvSpPr>
          <p:nvPr>
            <p:ph type="title" idx="4294967295"/>
          </p:nvPr>
        </p:nvSpPr>
        <p:spPr>
          <a:xfrm>
            <a:off x="-7456" y="3034445"/>
            <a:ext cx="4674990" cy="1143000"/>
          </a:xfrm>
        </p:spPr>
        <p:txBody>
          <a:bodyPr/>
          <a:lstStyle/>
          <a:p>
            <a:pPr eaLnBrk="1" hangingPunct="1"/>
            <a:r>
              <a:rPr lang="en-US" dirty="0" smtClean="0"/>
              <a:t>CPIS 443</a:t>
            </a:r>
            <a:endParaRPr lang="en-US" dirty="0" smtClean="0"/>
          </a:p>
        </p:txBody>
      </p:sp>
      <p:sp>
        <p:nvSpPr>
          <p:cNvPr id="3075" name="Rectangle 3"/>
          <p:cNvSpPr>
            <a:spLocks noGrp="1" noChangeArrowheads="1"/>
          </p:cNvSpPr>
          <p:nvPr>
            <p:ph type="body" idx="4294967295"/>
          </p:nvPr>
        </p:nvSpPr>
        <p:spPr>
          <a:xfrm>
            <a:off x="-1" y="1965278"/>
            <a:ext cx="4640239" cy="4160885"/>
          </a:xfrm>
        </p:spPr>
        <p:txBody>
          <a:bodyPr/>
          <a:lstStyle/>
          <a:p>
            <a:pPr algn="ctr" eaLnBrk="1" hangingPunct="1">
              <a:buFontTx/>
              <a:buNone/>
            </a:pPr>
            <a:r>
              <a:rPr lang="en-US" dirty="0" smtClean="0">
                <a:latin typeface="Script MT Bold" pitchFamily="66" charset="0"/>
              </a:rPr>
              <a:t>Dr. Timothy Korson</a:t>
            </a:r>
          </a:p>
          <a:p>
            <a:pPr algn="ctr" eaLnBrk="1" hangingPunct="1">
              <a:buFontTx/>
              <a:buNone/>
            </a:pPr>
            <a:r>
              <a:rPr lang="en-US" sz="2400" dirty="0" smtClean="0"/>
              <a:t>Instructor</a:t>
            </a:r>
          </a:p>
        </p:txBody>
      </p:sp>
      <p:pic>
        <p:nvPicPr>
          <p:cNvPr id="3077" name="Picture 5" descr="Logo"/>
          <p:cNvPicPr>
            <a:picLocks noChangeAspect="1" noChangeArrowheads="1"/>
          </p:cNvPicPr>
          <p:nvPr/>
        </p:nvPicPr>
        <p:blipFill>
          <a:blip r:embed="rId3"/>
          <a:srcRect/>
          <a:stretch>
            <a:fillRect/>
          </a:stretch>
        </p:blipFill>
        <p:spPr bwMode="auto">
          <a:xfrm>
            <a:off x="657368" y="4177445"/>
            <a:ext cx="3352800" cy="2374900"/>
          </a:xfrm>
          <a:prstGeom prst="rect">
            <a:avLst/>
          </a:prstGeom>
          <a:noFill/>
          <a:ln w="9525">
            <a:noFill/>
            <a:miter lim="800000"/>
            <a:headEnd/>
            <a:tailEnd/>
          </a:ln>
        </p:spPr>
      </p:pic>
      <p:pic>
        <p:nvPicPr>
          <p:cNvPr id="7" name="Picture 2" descr="http://www.csse.monash.edu.au/courseware/cse3302/2001/lectures/lecture03/images/usecase_include.gif"/>
          <p:cNvPicPr>
            <a:picLocks noChangeAspect="1" noChangeArrowheads="1"/>
          </p:cNvPicPr>
          <p:nvPr/>
        </p:nvPicPr>
        <p:blipFill>
          <a:blip r:embed="rId4" cstate="print"/>
          <a:srcRect/>
          <a:stretch>
            <a:fillRect/>
          </a:stretch>
        </p:blipFill>
        <p:spPr bwMode="auto">
          <a:xfrm>
            <a:off x="4480981" y="2827230"/>
            <a:ext cx="4457038" cy="3220053"/>
          </a:xfrm>
          <a:prstGeom prst="rect">
            <a:avLst/>
          </a:prstGeom>
          <a:noFill/>
        </p:spPr>
      </p:pic>
      <p:sp>
        <p:nvSpPr>
          <p:cNvPr id="2" name="TextBox 1"/>
          <p:cNvSpPr txBox="1"/>
          <p:nvPr/>
        </p:nvSpPr>
        <p:spPr>
          <a:xfrm>
            <a:off x="191069" y="286603"/>
            <a:ext cx="8746950" cy="1200329"/>
          </a:xfrm>
          <a:prstGeom prst="rect">
            <a:avLst/>
          </a:prstGeom>
          <a:noFill/>
        </p:spPr>
        <p:txBody>
          <a:bodyPr wrap="square" rtlCol="0">
            <a:spAutoFit/>
          </a:bodyPr>
          <a:lstStyle/>
          <a:p>
            <a:pPr algn="ctr">
              <a:buNone/>
            </a:pPr>
            <a:r>
              <a:rPr lang="en-US" sz="3600" dirty="0"/>
              <a:t>Use Cases: Systematically Elaborating Requirements</a:t>
            </a:r>
          </a:p>
        </p:txBody>
      </p:sp>
    </p:spTree>
    <p:extLst>
      <p:ext uri="{BB962C8B-B14F-4D97-AF65-F5344CB8AC3E}">
        <p14:creationId xmlns:p14="http://schemas.microsoft.com/office/powerpoint/2010/main" val="2011234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dirty="0" smtClean="0"/>
              <a:t>Definition by the Inventor</a:t>
            </a:r>
          </a:p>
        </p:txBody>
      </p:sp>
      <p:sp>
        <p:nvSpPr>
          <p:cNvPr id="46084" name="Rectangle 3"/>
          <p:cNvSpPr>
            <a:spLocks noGrp="1" noChangeArrowheads="1"/>
          </p:cNvSpPr>
          <p:nvPr>
            <p:ph type="body" idx="1"/>
          </p:nvPr>
        </p:nvSpPr>
        <p:spPr>
          <a:xfrm>
            <a:off x="457200" y="1857375"/>
            <a:ext cx="8229600" cy="2125663"/>
          </a:xfrm>
        </p:spPr>
        <p:txBody>
          <a:bodyPr/>
          <a:lstStyle/>
          <a:p>
            <a:pPr eaLnBrk="1" hangingPunct="1">
              <a:lnSpc>
                <a:spcPct val="90000"/>
              </a:lnSpc>
            </a:pPr>
            <a:r>
              <a:rPr lang="en-US" dirty="0" smtClean="0"/>
              <a:t>When an actor instance uses a system, it will perform a behaviorally related sequence of transactions with the system. We call such a sequence a </a:t>
            </a:r>
            <a:r>
              <a:rPr lang="en-US" i="1" dirty="0" smtClean="0"/>
              <a:t>use case. </a:t>
            </a:r>
            <a:r>
              <a:rPr lang="en-US" b="1" i="1" dirty="0" smtClean="0"/>
              <a:t>Jacobson</a:t>
            </a:r>
          </a:p>
        </p:txBody>
      </p:sp>
      <p:pic>
        <p:nvPicPr>
          <p:cNvPr id="46085" name="Picture 6" descr="oo-software-engineering"/>
          <p:cNvPicPr>
            <a:picLocks noChangeAspect="1" noChangeArrowheads="1"/>
          </p:cNvPicPr>
          <p:nvPr/>
        </p:nvPicPr>
        <p:blipFill>
          <a:blip r:embed="rId2" cstate="print"/>
          <a:srcRect/>
          <a:stretch>
            <a:fillRect/>
          </a:stretch>
        </p:blipFill>
        <p:spPr bwMode="auto">
          <a:xfrm>
            <a:off x="6553200" y="3352800"/>
            <a:ext cx="1917700" cy="2743200"/>
          </a:xfrm>
          <a:prstGeom prst="rect">
            <a:avLst/>
          </a:prstGeom>
          <a:noFill/>
          <a:ln w="9525">
            <a:noFill/>
            <a:miter lim="800000"/>
            <a:headEnd/>
            <a:tailEnd/>
          </a:ln>
        </p:spPr>
      </p:pic>
      <p:pic>
        <p:nvPicPr>
          <p:cNvPr id="46086" name="Picture 9" descr="fig72"/>
          <p:cNvPicPr>
            <a:picLocks noChangeAspect="1" noChangeArrowheads="1"/>
          </p:cNvPicPr>
          <p:nvPr/>
        </p:nvPicPr>
        <p:blipFill>
          <a:blip r:embed="rId3" cstate="print"/>
          <a:srcRect l="27930" t="4208" r="21123" b="12057"/>
          <a:stretch>
            <a:fillRect/>
          </a:stretch>
        </p:blipFill>
        <p:spPr bwMode="auto">
          <a:xfrm>
            <a:off x="1085850" y="3429000"/>
            <a:ext cx="2378075" cy="2654300"/>
          </a:xfrm>
          <a:prstGeom prst="rect">
            <a:avLst/>
          </a:prstGeom>
          <a:solidFill>
            <a:srgbClr val="666699">
              <a:alpha val="50195"/>
            </a:srgbClr>
          </a:solidFill>
          <a:ln w="9525">
            <a:noFill/>
            <a:miter lim="800000"/>
            <a:headEnd/>
            <a:tailEnd/>
          </a:ln>
        </p:spPr>
      </p:pic>
      <p:pic>
        <p:nvPicPr>
          <p:cNvPr id="46087" name="Picture 2" descr="http://www.interaction-design.org/images/authors/ivar_jacobson.jpg"/>
          <p:cNvPicPr>
            <a:picLocks noChangeAspect="1" noChangeArrowheads="1"/>
          </p:cNvPicPr>
          <p:nvPr/>
        </p:nvPicPr>
        <p:blipFill>
          <a:blip r:embed="rId4" cstate="print"/>
          <a:srcRect/>
          <a:stretch>
            <a:fillRect/>
          </a:stretch>
        </p:blipFill>
        <p:spPr bwMode="auto">
          <a:xfrm>
            <a:off x="4035425" y="3249613"/>
            <a:ext cx="1905000"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Use Case Definitions</a:t>
            </a:r>
          </a:p>
        </p:txBody>
      </p:sp>
      <p:sp>
        <p:nvSpPr>
          <p:cNvPr id="49155" name="Content Placeholder 2"/>
          <p:cNvSpPr>
            <a:spLocks noGrp="1"/>
          </p:cNvSpPr>
          <p:nvPr>
            <p:ph idx="1"/>
          </p:nvPr>
        </p:nvSpPr>
        <p:spPr>
          <a:xfrm>
            <a:off x="1676400" y="1981200"/>
            <a:ext cx="4524375" cy="4114800"/>
          </a:xfrm>
        </p:spPr>
        <p:txBody>
          <a:bodyPr/>
          <a:lstStyle/>
          <a:p>
            <a:r>
              <a:rPr lang="en-US" b="1" dirty="0" smtClean="0"/>
              <a:t>Use Case.</a:t>
            </a:r>
            <a:r>
              <a:rPr lang="en-US" dirty="0" smtClean="0"/>
              <a:t> A </a:t>
            </a:r>
            <a:r>
              <a:rPr lang="en-US" b="1" dirty="0" smtClean="0"/>
              <a:t>collection</a:t>
            </a:r>
            <a:r>
              <a:rPr lang="en-US" dirty="0" smtClean="0"/>
              <a:t> of possible </a:t>
            </a:r>
            <a:r>
              <a:rPr lang="en-US" b="1" dirty="0" smtClean="0"/>
              <a:t>scenarios</a:t>
            </a:r>
            <a:r>
              <a:rPr lang="en-US" dirty="0" smtClean="0"/>
              <a:t> between the system under discussion and external actors, characterized by the </a:t>
            </a:r>
            <a:r>
              <a:rPr lang="en-US" b="1" dirty="0" smtClean="0"/>
              <a:t>goal the primary actor </a:t>
            </a:r>
            <a:r>
              <a:rPr lang="en-US" dirty="0" smtClean="0"/>
              <a:t>has toward the system’s declared responsibilities, showing how the primary actor’s goal might be </a:t>
            </a:r>
            <a:r>
              <a:rPr lang="en-US" b="1" dirty="0" smtClean="0"/>
              <a:t>delivered</a:t>
            </a:r>
            <a:r>
              <a:rPr lang="en-US" dirty="0" smtClean="0"/>
              <a:t> or might </a:t>
            </a:r>
            <a:r>
              <a:rPr lang="en-US" b="1" dirty="0" smtClean="0"/>
              <a:t>fail</a:t>
            </a:r>
            <a:r>
              <a:rPr lang="en-US" dirty="0" smtClean="0"/>
              <a:t>. </a:t>
            </a:r>
            <a:r>
              <a:rPr lang="en-US" b="1" i="1" dirty="0" smtClean="0"/>
              <a:t>Cockburn</a:t>
            </a:r>
          </a:p>
          <a:p>
            <a:pPr>
              <a:buFontTx/>
              <a:buNone/>
            </a:pPr>
            <a:endParaRPr lang="en-US" b="1" i="1" dirty="0" smtClean="0"/>
          </a:p>
        </p:txBody>
      </p:sp>
      <p:pic>
        <p:nvPicPr>
          <p:cNvPr id="49157" name="Picture 2" descr="Image:ac2003graduation050.png">
            <a:hlinkClick r:id="rId2" tooltip="Image:ac2003graduation050.png"/>
          </p:cNvPr>
          <p:cNvPicPr>
            <a:picLocks noChangeAspect="1" noChangeArrowheads="1"/>
          </p:cNvPicPr>
          <p:nvPr/>
        </p:nvPicPr>
        <p:blipFill>
          <a:blip r:embed="rId3" cstate="print"/>
          <a:srcRect/>
          <a:stretch>
            <a:fillRect/>
          </a:stretch>
        </p:blipFill>
        <p:spPr bwMode="auto">
          <a:xfrm>
            <a:off x="6600825" y="2844800"/>
            <a:ext cx="1812925" cy="293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Use Case Definition</a:t>
            </a:r>
            <a:endParaRPr lang="en-US" dirty="0"/>
          </a:p>
        </p:txBody>
      </p:sp>
      <p:sp>
        <p:nvSpPr>
          <p:cNvPr id="3" name="Content Placeholder 2"/>
          <p:cNvSpPr>
            <a:spLocks noGrp="1"/>
          </p:cNvSpPr>
          <p:nvPr>
            <p:ph idx="1"/>
          </p:nvPr>
        </p:nvSpPr>
        <p:spPr/>
        <p:txBody>
          <a:bodyPr/>
          <a:lstStyle/>
          <a:p>
            <a:r>
              <a:rPr lang="en-US" sz="1800" dirty="0" smtClean="0"/>
              <a:t>A goal related set of possible end to end interactions between a system and the users of that system. The documentation of a use case includes at a minimum</a:t>
            </a:r>
          </a:p>
          <a:p>
            <a:pPr lvl="1"/>
            <a:r>
              <a:rPr lang="en-US" sz="1800" dirty="0" smtClean="0"/>
              <a:t>Identification of the primary actor role, any secondary actors, and any other stakeholders</a:t>
            </a:r>
          </a:p>
          <a:p>
            <a:pPr lvl="1"/>
            <a:r>
              <a:rPr lang="en-US" sz="1800" dirty="0" smtClean="0"/>
              <a:t>Documentation of the goals of each of the stakeholders</a:t>
            </a:r>
          </a:p>
          <a:p>
            <a:pPr lvl="1"/>
            <a:r>
              <a:rPr lang="en-US" sz="1800" dirty="0" smtClean="0"/>
              <a:t>Documentation of the system’s responsibilities during the interaction</a:t>
            </a:r>
          </a:p>
          <a:p>
            <a:pPr lvl="1"/>
            <a:r>
              <a:rPr lang="en-US" sz="1800" dirty="0" smtClean="0"/>
              <a:t>A set of scenarios, both success and failure, showing the various interactions that could occur while trying to achieve the primary actor’s goal.</a:t>
            </a:r>
          </a:p>
          <a:p>
            <a:pPr lvl="2">
              <a:buFont typeface="Courier New" pitchFamily="49" charset="0"/>
              <a:buChar char="o"/>
            </a:pPr>
            <a:r>
              <a:rPr lang="en-US" sz="1600" dirty="0" smtClean="0"/>
              <a:t>Pre and post-conditions for each scenario</a:t>
            </a:r>
          </a:p>
          <a:p>
            <a:pPr lvl="1"/>
            <a:r>
              <a:rPr lang="en-US" sz="1800" dirty="0" smtClean="0"/>
              <a:t>Stakeholder provided risk analysis information </a:t>
            </a:r>
          </a:p>
          <a:p>
            <a:pPr lvl="1"/>
            <a:r>
              <a:rPr lang="en-US" sz="1800" dirty="0" smtClean="0"/>
              <a:t>Cross references to related requirements documents</a:t>
            </a: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Use case?</a:t>
            </a:r>
          </a:p>
        </p:txBody>
      </p:sp>
      <p:sp>
        <p:nvSpPr>
          <p:cNvPr id="50179" name="Content Placeholder 2"/>
          <p:cNvSpPr>
            <a:spLocks noGrp="1"/>
          </p:cNvSpPr>
          <p:nvPr>
            <p:ph idx="1"/>
          </p:nvPr>
        </p:nvSpPr>
        <p:spPr/>
        <p:txBody>
          <a:bodyPr/>
          <a:lstStyle/>
          <a:p>
            <a:r>
              <a:rPr lang="en-US" dirty="0" smtClean="0"/>
              <a:t>The guest makes a reservation with the hotel. The hotel will take as many reservations as it has rooms available. When a guest arrives, he or she is processed by the registration clerk. The clerk will check the details provided by the guest with those that are already recorded. Sometimes guests do not make a reservation before they arrive. Some guests want to stay in non-smoking rooms.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85800" y="706880"/>
            <a:ext cx="7772400" cy="1143000"/>
          </a:xfrm>
        </p:spPr>
        <p:txBody>
          <a:bodyPr/>
          <a:lstStyle/>
          <a:p>
            <a:r>
              <a:rPr lang="en-US" dirty="0" smtClean="0"/>
              <a:t>Use Cases Model Interactions</a:t>
            </a:r>
          </a:p>
        </p:txBody>
      </p:sp>
      <p:sp>
        <p:nvSpPr>
          <p:cNvPr id="52227" name="Content Placeholder 2"/>
          <p:cNvSpPr>
            <a:spLocks noGrp="1"/>
          </p:cNvSpPr>
          <p:nvPr>
            <p:ph idx="1"/>
          </p:nvPr>
        </p:nvSpPr>
        <p:spPr/>
        <p:txBody>
          <a:bodyPr/>
          <a:lstStyle/>
          <a:p>
            <a:r>
              <a:rPr lang="en-US" dirty="0" smtClean="0"/>
              <a:t>A use case models the interactions between actor instances and a software system by using structured text. </a:t>
            </a:r>
          </a:p>
          <a:p>
            <a:pPr lvl="1"/>
            <a:r>
              <a:rPr lang="en-US" dirty="0" smtClean="0"/>
              <a:t>A use case is a way of structuring and formatting textual interaction requirements.</a:t>
            </a:r>
          </a:p>
          <a:p>
            <a:pPr lvl="1"/>
            <a:r>
              <a:rPr lang="en-US" dirty="0" smtClean="0"/>
              <a:t>Relationships between use cases can be shown graphically</a:t>
            </a:r>
          </a:p>
          <a:p>
            <a:r>
              <a:rPr lang="en-US" dirty="0" smtClean="0"/>
              <a:t>Experience has shown the best way to structure and format use cases</a:t>
            </a:r>
          </a:p>
          <a:p>
            <a:pPr lvl="1"/>
            <a:r>
              <a:rPr lang="en-US" dirty="0" smtClean="0"/>
              <a:t>Use a template that captures this experience</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685800" y="647700"/>
            <a:ext cx="7772400" cy="561975"/>
          </a:xfrm>
        </p:spPr>
        <p:txBody>
          <a:bodyPr/>
          <a:lstStyle/>
          <a:p>
            <a:r>
              <a:rPr lang="en-US" sz="3200" dirty="0" smtClean="0"/>
              <a:t>Use Case Example – Pick up Vehicle</a:t>
            </a:r>
          </a:p>
        </p:txBody>
      </p:sp>
      <p:sp>
        <p:nvSpPr>
          <p:cNvPr id="62468" name="Rectangle 3"/>
          <p:cNvSpPr>
            <a:spLocks noChangeArrowheads="1"/>
          </p:cNvSpPr>
          <p:nvPr/>
        </p:nvSpPr>
        <p:spPr bwMode="auto">
          <a:xfrm>
            <a:off x="533400" y="1308100"/>
            <a:ext cx="8064690" cy="4826962"/>
          </a:xfrm>
          <a:prstGeom prst="rect">
            <a:avLst/>
          </a:prstGeom>
          <a:noFill/>
          <a:ln w="9525">
            <a:noFill/>
            <a:miter lim="800000"/>
            <a:headEnd/>
            <a:tailEnd/>
          </a:ln>
        </p:spPr>
        <p:txBody>
          <a:bodyPr wrap="square">
            <a:spAutoFit/>
          </a:bodyPr>
          <a:lstStyle/>
          <a:p>
            <a:pPr eaLnBrk="0" hangingPunct="0">
              <a:spcAft>
                <a:spcPts val="500"/>
              </a:spcAft>
            </a:pPr>
            <a:r>
              <a:rPr lang="en-US" sz="1400" b="1" dirty="0">
                <a:latin typeface="Times New Roman" pitchFamily="18" charset="0"/>
              </a:rPr>
              <a:t>Use Case ID:</a:t>
            </a:r>
            <a:r>
              <a:rPr lang="en-US" sz="1400" dirty="0">
                <a:latin typeface="Times New Roman" pitchFamily="18" charset="0"/>
              </a:rPr>
              <a:t> </a:t>
            </a:r>
            <a:r>
              <a:rPr lang="en-US" sz="1400" i="1" dirty="0" smtClean="0">
                <a:latin typeface="Times New Roman" pitchFamily="18" charset="0"/>
              </a:rPr>
              <a:t>QRC.006</a:t>
            </a:r>
            <a:endParaRPr lang="en-US" sz="1400" i="1" dirty="0">
              <a:latin typeface="Times New Roman" pitchFamily="18" charset="0"/>
            </a:endParaRPr>
          </a:p>
          <a:p>
            <a:pPr eaLnBrk="0" hangingPunct="0">
              <a:spcAft>
                <a:spcPts val="500"/>
              </a:spcAft>
            </a:pPr>
            <a:r>
              <a:rPr lang="en-US" sz="1400" b="1" dirty="0">
                <a:latin typeface="Times New Roman" pitchFamily="18" charset="0"/>
              </a:rPr>
              <a:t>Use Case Type:</a:t>
            </a:r>
            <a:r>
              <a:rPr lang="en-US" sz="1400" dirty="0">
                <a:latin typeface="Times New Roman" pitchFamily="18" charset="0"/>
              </a:rPr>
              <a:t> </a:t>
            </a:r>
            <a:r>
              <a:rPr lang="en-US" sz="1400" i="1" dirty="0" smtClean="0">
                <a:latin typeface="Times New Roman" pitchFamily="18" charset="0"/>
              </a:rPr>
              <a:t>Essential ; </a:t>
            </a:r>
            <a:r>
              <a:rPr lang="en-US" sz="1400" b="1" dirty="0" smtClean="0">
                <a:latin typeface="Times New Roman" pitchFamily="18" charset="0"/>
              </a:rPr>
              <a:t>Level</a:t>
            </a:r>
            <a:r>
              <a:rPr lang="en-US" sz="1400" i="1" dirty="0" smtClean="0">
                <a:latin typeface="Times New Roman" pitchFamily="18" charset="0"/>
              </a:rPr>
              <a:t>: Leaf</a:t>
            </a:r>
            <a:endParaRPr lang="en-US" sz="1400" i="1" dirty="0">
              <a:latin typeface="Times New Roman" pitchFamily="18" charset="0"/>
            </a:endParaRPr>
          </a:p>
          <a:p>
            <a:pPr eaLnBrk="0" hangingPunct="0">
              <a:spcAft>
                <a:spcPts val="500"/>
              </a:spcAft>
            </a:pPr>
            <a:r>
              <a:rPr lang="en-US" sz="1400" b="1" dirty="0">
                <a:latin typeface="Times New Roman" pitchFamily="18" charset="0"/>
              </a:rPr>
              <a:t>Use Case Name:</a:t>
            </a:r>
            <a:r>
              <a:rPr lang="en-US" sz="1400" dirty="0">
                <a:latin typeface="Times New Roman" pitchFamily="18" charset="0"/>
              </a:rPr>
              <a:t> </a:t>
            </a:r>
            <a:r>
              <a:rPr lang="en-US" sz="1400" i="1" dirty="0" smtClean="0">
                <a:latin typeface="Times New Roman" pitchFamily="18" charset="0"/>
              </a:rPr>
              <a:t>Pick up vehicle</a:t>
            </a:r>
          </a:p>
          <a:p>
            <a:pPr eaLnBrk="0" hangingPunct="0">
              <a:spcAft>
                <a:spcPts val="500"/>
              </a:spcAft>
            </a:pPr>
            <a:r>
              <a:rPr lang="en-US" sz="1400" b="1" dirty="0" smtClean="0">
                <a:latin typeface="Times New Roman" pitchFamily="18" charset="0"/>
              </a:rPr>
              <a:t>Actors/Stakeholders: </a:t>
            </a:r>
            <a:r>
              <a:rPr lang="en-US" sz="1400" i="1" dirty="0" smtClean="0">
                <a:latin typeface="Times New Roman" pitchFamily="18" charset="0"/>
              </a:rPr>
              <a:t>Primary stakeholder is the renter, primary actor is the on-site agent, secondary stakeholder is homeland security</a:t>
            </a:r>
          </a:p>
          <a:p>
            <a:pPr eaLnBrk="0" hangingPunct="0">
              <a:spcAft>
                <a:spcPts val="500"/>
              </a:spcAft>
            </a:pPr>
            <a:r>
              <a:rPr lang="en-US" sz="1400" b="1" dirty="0" smtClean="0">
                <a:latin typeface="Times New Roman" pitchFamily="18" charset="0"/>
              </a:rPr>
              <a:t>Goals: </a:t>
            </a:r>
            <a:r>
              <a:rPr lang="en-US" sz="1400" i="1" dirty="0" smtClean="0">
                <a:latin typeface="Times New Roman" pitchFamily="18" charset="0"/>
              </a:rPr>
              <a:t> Renter’s goal is to take possession of appropriate type of car, and ensure that correct rental options (additional driver, insurance, gas options)  apply to the rental. On-site agents goal is to make sure that the correct charges apply, validate drivers license, and  get correct deposit.  Homeland security wants to ensure that suspicious behavior is appropriately tracked or prevented.</a:t>
            </a:r>
          </a:p>
          <a:p>
            <a:pPr eaLnBrk="0" hangingPunct="0">
              <a:spcAft>
                <a:spcPts val="500"/>
              </a:spcAft>
            </a:pPr>
            <a:r>
              <a:rPr lang="en-US" sz="1400" b="1" dirty="0" smtClean="0">
                <a:latin typeface="Times New Roman" pitchFamily="18" charset="0"/>
              </a:rPr>
              <a:t>Rationale:</a:t>
            </a:r>
            <a:r>
              <a:rPr lang="en-US" sz="1400" dirty="0" smtClean="0">
                <a:latin typeface="Times New Roman" pitchFamily="18" charset="0"/>
              </a:rPr>
              <a:t> </a:t>
            </a:r>
            <a:r>
              <a:rPr lang="en-US" sz="1400" i="1" dirty="0" smtClean="0">
                <a:latin typeface="Times New Roman" pitchFamily="18" charset="0"/>
              </a:rPr>
              <a:t>Most people rent a car because they have traveled  away from home using public transportation and don’t have access to their own vehicle. Sometimes people rent a car if their own is in the repair shop, or they temporarily need or want a special type of vehicle – van, convertible, etc.</a:t>
            </a:r>
          </a:p>
          <a:p>
            <a:pPr eaLnBrk="0" hangingPunct="0">
              <a:spcAft>
                <a:spcPts val="500"/>
              </a:spcAft>
            </a:pPr>
            <a:r>
              <a:rPr lang="en-US" sz="1400" b="1" dirty="0" smtClean="0">
                <a:latin typeface="Times New Roman" pitchFamily="18" charset="0"/>
              </a:rPr>
              <a:t>Cross Reference to Functional requirements:</a:t>
            </a:r>
            <a:r>
              <a:rPr lang="en-US" sz="1400" dirty="0" smtClean="0">
                <a:latin typeface="Times New Roman" pitchFamily="18" charset="0"/>
              </a:rPr>
              <a:t> </a:t>
            </a:r>
            <a:r>
              <a:rPr lang="en-US" sz="1400" i="1" dirty="0" smtClean="0">
                <a:latin typeface="Times New Roman" pitchFamily="18" charset="0"/>
              </a:rPr>
              <a:t>Homeland security document 35 section 14. QRC agent manual chapter 3.</a:t>
            </a:r>
          </a:p>
          <a:p>
            <a:pPr eaLnBrk="0" hangingPunct="0">
              <a:spcAft>
                <a:spcPts val="500"/>
              </a:spcAft>
            </a:pPr>
            <a:r>
              <a:rPr lang="en-US" sz="1400" b="1" dirty="0" smtClean="0">
                <a:latin typeface="Times New Roman" pitchFamily="18" charset="0"/>
              </a:rPr>
              <a:t>Cross Reference to Quality Requirements:</a:t>
            </a:r>
            <a:r>
              <a:rPr lang="en-US" sz="1400" dirty="0" smtClean="0">
                <a:latin typeface="Times New Roman" pitchFamily="18" charset="0"/>
              </a:rPr>
              <a:t> </a:t>
            </a:r>
            <a:r>
              <a:rPr lang="en-US" sz="1400" i="1" dirty="0" smtClean="0">
                <a:latin typeface="Times New Roman" pitchFamily="18" charset="0"/>
              </a:rPr>
              <a:t>Security 12 section 4: credit card transactions, </a:t>
            </a:r>
          </a:p>
          <a:p>
            <a:pPr eaLnBrk="0" hangingPunct="0">
              <a:spcAft>
                <a:spcPts val="500"/>
              </a:spcAft>
            </a:pPr>
            <a:r>
              <a:rPr lang="en-US" sz="1400" b="1" dirty="0" smtClean="0">
                <a:latin typeface="Times New Roman" pitchFamily="18" charset="0"/>
              </a:rPr>
              <a:t>Cross Reference to Business Rules:</a:t>
            </a:r>
            <a:r>
              <a:rPr lang="en-US" sz="1400" dirty="0" smtClean="0">
                <a:latin typeface="Times New Roman" pitchFamily="18" charset="0"/>
              </a:rPr>
              <a:t> BR10.2 </a:t>
            </a:r>
            <a:r>
              <a:rPr lang="en-US" sz="1400" i="1" dirty="0" smtClean="0">
                <a:latin typeface="Times New Roman" pitchFamily="18" charset="0"/>
              </a:rPr>
              <a:t>Rental rate table; BR10.4 credit card hold amounts; RB10.5 Cash deposit required</a:t>
            </a:r>
          </a:p>
          <a:p>
            <a:pPr eaLnBrk="0" hangingPunct="0">
              <a:spcAft>
                <a:spcPts val="500"/>
              </a:spcAft>
            </a:pPr>
            <a:endParaRPr lang="en-US" sz="1400" i="1" dirty="0">
              <a:latin typeface="Times New Roman" pitchFamily="18" charset="0"/>
            </a:endParaRPr>
          </a:p>
          <a:p>
            <a:pPr eaLnBrk="0" hangingPunct="0">
              <a:spcAft>
                <a:spcPts val="500"/>
              </a:spcAft>
            </a:pPr>
            <a:endParaRPr lang="en-US" sz="1400" i="1" dirty="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685800" y="647700"/>
            <a:ext cx="7772400" cy="561975"/>
          </a:xfrm>
        </p:spPr>
        <p:txBody>
          <a:bodyPr/>
          <a:lstStyle/>
          <a:p>
            <a:r>
              <a:rPr lang="en-US" sz="3200" dirty="0" smtClean="0"/>
              <a:t>Use Case Example – Pick up Vehicle</a:t>
            </a:r>
          </a:p>
        </p:txBody>
      </p:sp>
      <p:sp>
        <p:nvSpPr>
          <p:cNvPr id="62468" name="Rectangle 3"/>
          <p:cNvSpPr>
            <a:spLocks noChangeArrowheads="1"/>
          </p:cNvSpPr>
          <p:nvPr/>
        </p:nvSpPr>
        <p:spPr bwMode="auto">
          <a:xfrm>
            <a:off x="533400" y="1308100"/>
            <a:ext cx="8064690" cy="4985980"/>
          </a:xfrm>
          <a:prstGeom prst="rect">
            <a:avLst/>
          </a:prstGeom>
          <a:noFill/>
          <a:ln w="9525">
            <a:noFill/>
            <a:miter lim="800000"/>
            <a:headEnd/>
            <a:tailEnd/>
          </a:ln>
        </p:spPr>
        <p:txBody>
          <a:bodyPr wrap="square">
            <a:spAutoFit/>
          </a:bodyPr>
          <a:lstStyle/>
          <a:p>
            <a:pPr algn="just" eaLnBrk="0" hangingPunct="0">
              <a:spcAft>
                <a:spcPts val="500"/>
              </a:spcAft>
            </a:pPr>
            <a:r>
              <a:rPr lang="en-US" sz="1600" b="1" dirty="0" smtClean="0">
                <a:latin typeface="Times New Roman" pitchFamily="18" charset="0"/>
              </a:rPr>
              <a:t>Risk Analysis</a:t>
            </a:r>
            <a:endParaRPr lang="en-US" sz="1600" dirty="0" smtClean="0">
              <a:latin typeface="Times New Roman" pitchFamily="18" charset="0"/>
            </a:endParaRPr>
          </a:p>
          <a:p>
            <a:pPr algn="just" eaLnBrk="0" hangingPunct="0">
              <a:spcAft>
                <a:spcPts val="500"/>
              </a:spcAft>
            </a:pPr>
            <a:r>
              <a:rPr lang="en-US" sz="1400" b="1" dirty="0" smtClean="0">
                <a:latin typeface="Times New Roman" pitchFamily="18" charset="0"/>
              </a:rPr>
              <a:t>Frequency:</a:t>
            </a:r>
            <a:r>
              <a:rPr lang="en-US" sz="1400" dirty="0" smtClean="0">
                <a:latin typeface="Times New Roman" pitchFamily="18" charset="0"/>
              </a:rPr>
              <a:t> </a:t>
            </a:r>
            <a:r>
              <a:rPr lang="en-US" sz="1400" i="1" dirty="0" smtClean="0">
                <a:latin typeface="Times New Roman" pitchFamily="18" charset="0"/>
              </a:rPr>
              <a:t>Differs by location, but  averages out to 15 rentals per hour per location. We currently support 100 locations so the system must support 1500 rentals per hour.</a:t>
            </a:r>
            <a:endParaRPr lang="en-US" sz="1400" dirty="0" smtClean="0">
              <a:latin typeface="Times New Roman" pitchFamily="18" charset="0"/>
            </a:endParaRPr>
          </a:p>
          <a:p>
            <a:pPr algn="just" eaLnBrk="0" hangingPunct="0">
              <a:spcAft>
                <a:spcPts val="500"/>
              </a:spcAft>
            </a:pPr>
            <a:r>
              <a:rPr lang="en-US" sz="1400" b="1" dirty="0" smtClean="0">
                <a:latin typeface="Times New Roman" pitchFamily="18" charset="0"/>
              </a:rPr>
              <a:t>Criticality:</a:t>
            </a:r>
            <a:r>
              <a:rPr lang="en-US" sz="1400" dirty="0" smtClean="0">
                <a:latin typeface="Times New Roman" pitchFamily="18" charset="0"/>
              </a:rPr>
              <a:t> Very </a:t>
            </a:r>
            <a:r>
              <a:rPr lang="en-US" sz="1400" i="1" dirty="0" smtClean="0">
                <a:latin typeface="Times New Roman" pitchFamily="18" charset="0"/>
              </a:rPr>
              <a:t>High. This is a core business function. All our revenue is tied to our ability to rent vehicles.</a:t>
            </a:r>
            <a:endParaRPr lang="en-US" sz="1400" dirty="0" smtClean="0">
              <a:latin typeface="Times New Roman" pitchFamily="18" charset="0"/>
            </a:endParaRPr>
          </a:p>
          <a:p>
            <a:pPr algn="just" eaLnBrk="0" hangingPunct="0">
              <a:spcAft>
                <a:spcPts val="500"/>
              </a:spcAft>
            </a:pPr>
            <a:r>
              <a:rPr lang="en-US" sz="1400" b="1" dirty="0" smtClean="0">
                <a:latin typeface="Times New Roman" pitchFamily="18" charset="0"/>
              </a:rPr>
              <a:t>Complexity:</a:t>
            </a:r>
            <a:r>
              <a:rPr lang="en-US" sz="1400" dirty="0" smtClean="0">
                <a:latin typeface="Times New Roman" pitchFamily="18" charset="0"/>
              </a:rPr>
              <a:t> </a:t>
            </a:r>
            <a:r>
              <a:rPr lang="en-US" sz="1400" i="1" dirty="0" smtClean="0">
                <a:latin typeface="Times New Roman" pitchFamily="18" charset="0"/>
              </a:rPr>
              <a:t>the requirement are well known and stable, the technology required is tested and known, the user interface is not complex.  Overall business complexity is low, so implementation risk is low, but note that criticality is Very High.</a:t>
            </a:r>
          </a:p>
          <a:p>
            <a:pPr algn="just" eaLnBrk="0" hangingPunct="0">
              <a:spcAft>
                <a:spcPts val="500"/>
              </a:spcAft>
            </a:pPr>
            <a:r>
              <a:rPr lang="en-US" sz="1400" b="1" dirty="0" smtClean="0">
                <a:latin typeface="Times New Roman" pitchFamily="18" charset="0"/>
              </a:rPr>
              <a:t>Overall Risk:</a:t>
            </a:r>
            <a:r>
              <a:rPr lang="en-US" sz="1400" dirty="0" smtClean="0">
                <a:latin typeface="Times New Roman" pitchFamily="18" charset="0"/>
              </a:rPr>
              <a:t> </a:t>
            </a:r>
            <a:r>
              <a:rPr lang="en-US" sz="1400" i="1" dirty="0" smtClean="0">
                <a:latin typeface="Times New Roman" pitchFamily="18" charset="0"/>
              </a:rPr>
              <a:t>7</a:t>
            </a:r>
            <a:endParaRPr lang="en-US" sz="1400" i="1" dirty="0">
              <a:latin typeface="Times New Roman" pitchFamily="18" charset="0"/>
            </a:endParaRPr>
          </a:p>
          <a:p>
            <a:pPr eaLnBrk="0" hangingPunct="0">
              <a:spcAft>
                <a:spcPts val="500"/>
              </a:spcAft>
            </a:pPr>
            <a:r>
              <a:rPr lang="en-US" sz="1400" b="1" dirty="0">
                <a:latin typeface="Times New Roman" pitchFamily="18" charset="0"/>
              </a:rPr>
              <a:t>Basic Course</a:t>
            </a:r>
            <a:r>
              <a:rPr lang="en-US" sz="1400" b="1" dirty="0" smtClean="0">
                <a:latin typeface="Times New Roman" pitchFamily="18" charset="0"/>
              </a:rPr>
              <a:t>:</a:t>
            </a:r>
            <a:endParaRPr lang="en-US" sz="1400" i="1" dirty="0">
              <a:latin typeface="Times New Roman" pitchFamily="18" charset="0"/>
            </a:endParaRPr>
          </a:p>
          <a:p>
            <a:pPr eaLnBrk="0" hangingPunct="0">
              <a:spcAft>
                <a:spcPts val="500"/>
              </a:spcAft>
            </a:pPr>
            <a:r>
              <a:rPr lang="en-US" sz="1400" b="1" dirty="0">
                <a:latin typeface="Times New Roman" pitchFamily="18" charset="0"/>
              </a:rPr>
              <a:t>	</a:t>
            </a:r>
            <a:r>
              <a:rPr lang="en-US" sz="1400" b="1" dirty="0" smtClean="0">
                <a:latin typeface="Times New Roman" pitchFamily="18" charset="0"/>
              </a:rPr>
              <a:t>Name: </a:t>
            </a:r>
            <a:r>
              <a:rPr lang="en-US" sz="1400" i="1" dirty="0" smtClean="0">
                <a:latin typeface="Times New Roman" pitchFamily="18" charset="0"/>
              </a:rPr>
              <a:t>Successful pickup with credit card</a:t>
            </a:r>
            <a:endParaRPr lang="en-US" sz="1400" dirty="0">
              <a:latin typeface="Times New Roman" pitchFamily="18" charset="0"/>
            </a:endParaRPr>
          </a:p>
          <a:p>
            <a:pPr eaLnBrk="0" hangingPunct="0">
              <a:spcAft>
                <a:spcPts val="500"/>
              </a:spcAft>
            </a:pPr>
            <a:r>
              <a:rPr lang="en-US" sz="1400" dirty="0">
                <a:latin typeface="Times New Roman" pitchFamily="18" charset="0"/>
              </a:rPr>
              <a:t>	</a:t>
            </a:r>
            <a:r>
              <a:rPr lang="en-US" sz="1400" b="1" dirty="0">
                <a:latin typeface="Times New Roman" pitchFamily="18" charset="0"/>
              </a:rPr>
              <a:t>Pre-conditions:</a:t>
            </a:r>
            <a:r>
              <a:rPr lang="en-US" sz="1400" dirty="0">
                <a:latin typeface="Times New Roman" pitchFamily="18" charset="0"/>
              </a:rPr>
              <a:t> </a:t>
            </a:r>
            <a:r>
              <a:rPr lang="en-US" sz="1400" i="1" dirty="0" smtClean="0">
                <a:latin typeface="Times New Roman" pitchFamily="18" charset="0"/>
              </a:rPr>
              <a:t> appropriate car in stock, valid drivers license, valid credit card with sufficient 	credit available, renter not on watch list, renter is old enough, reservation exists.</a:t>
            </a:r>
            <a:endParaRPr lang="en-US" sz="1400" dirty="0">
              <a:latin typeface="Times New Roman" pitchFamily="18" charset="0"/>
            </a:endParaRPr>
          </a:p>
          <a:p>
            <a:pPr eaLnBrk="0" hangingPunct="0">
              <a:spcAft>
                <a:spcPts val="500"/>
              </a:spcAft>
            </a:pPr>
            <a:r>
              <a:rPr lang="en-US" sz="1400" i="1" dirty="0">
                <a:latin typeface="Times New Roman" pitchFamily="18" charset="0"/>
              </a:rPr>
              <a:t>	</a:t>
            </a:r>
            <a:r>
              <a:rPr lang="en-US" sz="1400" b="1" dirty="0" smtClean="0">
                <a:latin typeface="Times New Roman" pitchFamily="18" charset="0"/>
              </a:rPr>
              <a:t>Interactions:</a:t>
            </a:r>
            <a:r>
              <a:rPr lang="en-US" sz="1400" dirty="0" smtClean="0">
                <a:latin typeface="Times New Roman" pitchFamily="18" charset="0"/>
              </a:rPr>
              <a:t> </a:t>
            </a:r>
            <a:r>
              <a:rPr lang="en-US" sz="1400" i="1" dirty="0" smtClean="0">
                <a:latin typeface="Times New Roman" pitchFamily="18" charset="0"/>
              </a:rPr>
              <a:t>See page  2</a:t>
            </a:r>
            <a:endParaRPr lang="en-US" sz="1400" dirty="0">
              <a:latin typeface="Times New Roman" pitchFamily="18" charset="0"/>
            </a:endParaRPr>
          </a:p>
          <a:p>
            <a:pPr lvl="2" eaLnBrk="0" hangingPunct="0">
              <a:spcAft>
                <a:spcPts val="500"/>
              </a:spcAft>
            </a:pPr>
            <a:r>
              <a:rPr lang="en-US" sz="1400" b="1" dirty="0" smtClean="0">
                <a:latin typeface="Times New Roman" pitchFamily="18" charset="0"/>
              </a:rPr>
              <a:t>Post-conditions</a:t>
            </a:r>
            <a:r>
              <a:rPr lang="en-US" sz="1400" b="1" dirty="0">
                <a:latin typeface="Times New Roman" pitchFamily="18" charset="0"/>
              </a:rPr>
              <a:t>:</a:t>
            </a:r>
            <a:r>
              <a:rPr lang="en-US" sz="1400" dirty="0">
                <a:latin typeface="Times New Roman" pitchFamily="18" charset="0"/>
              </a:rPr>
              <a:t> </a:t>
            </a:r>
            <a:r>
              <a:rPr lang="en-US" sz="1400" i="1" dirty="0" smtClean="0">
                <a:latin typeface="Times New Roman" pitchFamily="18" charset="0"/>
              </a:rPr>
              <a:t>Renter has possession of car and contract, credit card has hold for appropriate amount, correct insurance , driver and gas options are in force, vehicle inventory adjusted, vehicle status set to rented</a:t>
            </a:r>
            <a:endParaRPr lang="en-US" sz="1400" i="1" dirty="0">
              <a:latin typeface="Times New Roman" pitchFamily="18" charset="0"/>
            </a:endParaRPr>
          </a:p>
          <a:p>
            <a:pPr eaLnBrk="0" hangingPunct="0">
              <a:spcAft>
                <a:spcPts val="500"/>
              </a:spcAft>
            </a:pPr>
            <a:r>
              <a:rPr lang="en-US" sz="1400" b="1" dirty="0" smtClean="0">
                <a:latin typeface="Times New Roman" pitchFamily="18" charset="0"/>
              </a:rPr>
              <a:t>       Alternative  Success Courses: …</a:t>
            </a:r>
            <a:endParaRPr lang="en-US" sz="1400" i="1" dirty="0" smtClean="0">
              <a:latin typeface="Times New Roman" pitchFamily="18" charset="0"/>
            </a:endParaRPr>
          </a:p>
          <a:p>
            <a:pPr eaLnBrk="0" hangingPunct="0">
              <a:spcAft>
                <a:spcPts val="500"/>
              </a:spcAft>
            </a:pPr>
            <a:r>
              <a:rPr lang="en-US" sz="1400" b="1" dirty="0" smtClean="0">
                <a:latin typeface="Times New Roman" pitchFamily="18" charset="0"/>
              </a:rPr>
              <a:t>       Alternative  Failure Courses: …</a:t>
            </a:r>
            <a:endParaRPr lang="en-US" sz="1400" b="1" dirty="0">
              <a:latin typeface="Times New Roman" pitchFamily="18" charset="0"/>
            </a:endParaRPr>
          </a:p>
          <a:p>
            <a:pPr eaLnBrk="0" hangingPunct="0">
              <a:spcAft>
                <a:spcPts val="500"/>
              </a:spcAft>
            </a:pPr>
            <a:endParaRPr lang="en-US" sz="1400" i="1" dirty="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685800" y="647700"/>
            <a:ext cx="7772400" cy="561975"/>
          </a:xfrm>
        </p:spPr>
        <p:txBody>
          <a:bodyPr/>
          <a:lstStyle/>
          <a:p>
            <a:r>
              <a:rPr lang="en-US" sz="4000" dirty="0" smtClean="0"/>
              <a:t>Basic Course Interactions</a:t>
            </a:r>
          </a:p>
        </p:txBody>
      </p:sp>
      <p:sp>
        <p:nvSpPr>
          <p:cNvPr id="62468" name="Rectangle 3"/>
          <p:cNvSpPr>
            <a:spLocks noChangeArrowheads="1"/>
          </p:cNvSpPr>
          <p:nvPr/>
        </p:nvSpPr>
        <p:spPr bwMode="auto">
          <a:xfrm>
            <a:off x="533400" y="1308099"/>
            <a:ext cx="8064690" cy="307777"/>
          </a:xfrm>
          <a:prstGeom prst="rect">
            <a:avLst/>
          </a:prstGeom>
          <a:noFill/>
          <a:ln w="9525">
            <a:noFill/>
            <a:miter lim="800000"/>
            <a:headEnd/>
            <a:tailEnd/>
          </a:ln>
        </p:spPr>
        <p:txBody>
          <a:bodyPr wrap="square">
            <a:spAutoFit/>
          </a:bodyPr>
          <a:lstStyle/>
          <a:p>
            <a:pPr eaLnBrk="0" hangingPunct="0">
              <a:spcAft>
                <a:spcPts val="500"/>
              </a:spcAft>
            </a:pPr>
            <a:r>
              <a:rPr lang="en-US" sz="1400" b="1" dirty="0" smtClean="0">
                <a:latin typeface="Times New Roman" pitchFamily="18" charset="0"/>
              </a:rPr>
              <a:t>Name: </a:t>
            </a:r>
            <a:r>
              <a:rPr lang="en-US" sz="1400" i="1" dirty="0" smtClean="0">
                <a:latin typeface="Times New Roman" pitchFamily="18" charset="0"/>
              </a:rPr>
              <a:t>Successful pickup with credit cad</a:t>
            </a:r>
            <a:endParaRPr lang="en-US" sz="1400" dirty="0">
              <a:latin typeface="Times New Roman" pitchFamily="18" charset="0"/>
            </a:endParaRPr>
          </a:p>
        </p:txBody>
      </p:sp>
      <p:graphicFrame>
        <p:nvGraphicFramePr>
          <p:cNvPr id="6" name="Table 5"/>
          <p:cNvGraphicFramePr>
            <a:graphicFrameLocks noGrp="1"/>
          </p:cNvGraphicFramePr>
          <p:nvPr/>
        </p:nvGraphicFramePr>
        <p:xfrm>
          <a:off x="1032678" y="1682671"/>
          <a:ext cx="7483524" cy="4540254"/>
        </p:xfrm>
        <a:graphic>
          <a:graphicData uri="http://schemas.openxmlformats.org/drawingml/2006/table">
            <a:tbl>
              <a:tblPr firstRow="1" bandRow="1">
                <a:tableStyleId>{5C22544A-7EE6-4342-B048-85BDC9FD1C3A}</a:tableStyleId>
              </a:tblPr>
              <a:tblGrid>
                <a:gridCol w="3741762"/>
                <a:gridCol w="3741762"/>
              </a:tblGrid>
              <a:tr h="445999">
                <a:tc>
                  <a:txBody>
                    <a:bodyPr/>
                    <a:lstStyle/>
                    <a:p>
                      <a:r>
                        <a:rPr lang="en-US" sz="1400" dirty="0" smtClean="0"/>
                        <a:t>Reservation Agent</a:t>
                      </a:r>
                      <a:endParaRPr lang="en-US" sz="1400" dirty="0"/>
                    </a:p>
                  </a:txBody>
                  <a:tcPr/>
                </a:tc>
                <a:tc>
                  <a:txBody>
                    <a:bodyPr/>
                    <a:lstStyle/>
                    <a:p>
                      <a:r>
                        <a:rPr lang="en-US" sz="1400" dirty="0" smtClean="0"/>
                        <a:t>System</a:t>
                      </a:r>
                      <a:endParaRPr lang="en-US" sz="1400" dirty="0"/>
                    </a:p>
                  </a:txBody>
                  <a:tcPr/>
                </a:tc>
              </a:tr>
              <a:tr h="525484">
                <a:tc>
                  <a:txBody>
                    <a:bodyPr/>
                    <a:lstStyle/>
                    <a:p>
                      <a:r>
                        <a:rPr lang="en-US" sz="1400" dirty="0" smtClean="0"/>
                        <a:t>1. Retrieves</a:t>
                      </a:r>
                      <a:r>
                        <a:rPr lang="en-US" sz="1400" baseline="0" dirty="0" smtClean="0"/>
                        <a:t> existing reservation</a:t>
                      </a:r>
                      <a:endParaRPr lang="en-US" sz="1400" dirty="0"/>
                    </a:p>
                  </a:txBody>
                  <a:tcPr/>
                </a:tc>
                <a:tc>
                  <a:txBody>
                    <a:bodyPr/>
                    <a:lstStyle/>
                    <a:p>
                      <a:r>
                        <a:rPr lang="en-US" sz="1400" dirty="0" smtClean="0"/>
                        <a:t>2. Displays reservation ; requests confirmation of drivers</a:t>
                      </a:r>
                      <a:r>
                        <a:rPr lang="en-US" sz="1400" baseline="0" dirty="0" smtClean="0"/>
                        <a:t> license info</a:t>
                      </a:r>
                      <a:endParaRPr lang="en-US" sz="1400" dirty="0"/>
                    </a:p>
                  </a:txBody>
                  <a:tcPr/>
                </a:tc>
              </a:tr>
              <a:tr h="525484">
                <a:tc>
                  <a:txBody>
                    <a:bodyPr/>
                    <a:lstStyle/>
                    <a:p>
                      <a:r>
                        <a:rPr lang="en-US" sz="1400" dirty="0" smtClean="0"/>
                        <a:t>3. Confirms license info</a:t>
                      </a:r>
                      <a:endParaRPr lang="en-US" sz="1400" dirty="0"/>
                    </a:p>
                  </a:txBody>
                  <a:tcPr/>
                </a:tc>
                <a:tc>
                  <a:txBody>
                    <a:bodyPr/>
                    <a:lstStyle/>
                    <a:p>
                      <a:r>
                        <a:rPr lang="en-US" sz="1400" dirty="0" smtClean="0"/>
                        <a:t>4. Records confirmation and requests credit card info</a:t>
                      </a:r>
                      <a:endParaRPr lang="en-US" sz="1400" dirty="0"/>
                    </a:p>
                  </a:txBody>
                  <a:tcPr/>
                </a:tc>
              </a:tr>
              <a:tr h="525484">
                <a:tc>
                  <a:txBody>
                    <a:bodyPr/>
                    <a:lstStyle/>
                    <a:p>
                      <a:r>
                        <a:rPr lang="en-US" sz="1400" dirty="0" smtClean="0"/>
                        <a:t>5. Enters credit card information</a:t>
                      </a:r>
                      <a:endParaRPr lang="en-US" sz="1400" dirty="0"/>
                    </a:p>
                  </a:txBody>
                  <a:tcPr/>
                </a:tc>
                <a:tc>
                  <a:txBody>
                    <a:bodyPr/>
                    <a:lstStyle/>
                    <a:p>
                      <a:r>
                        <a:rPr lang="en-US" sz="1400" dirty="0" smtClean="0"/>
                        <a:t>6. Validates credit card and places hold on account</a:t>
                      </a:r>
                      <a:endParaRPr lang="en-US" sz="1400" dirty="0"/>
                    </a:p>
                  </a:txBody>
                  <a:tcPr/>
                </a:tc>
              </a:tr>
              <a:tr h="445999">
                <a:tc>
                  <a:txBody>
                    <a:bodyPr/>
                    <a:lstStyle/>
                    <a:p>
                      <a:r>
                        <a:rPr lang="en-US" sz="1400" dirty="0" smtClean="0"/>
                        <a:t>7. Retrieves list of available vehicles</a:t>
                      </a:r>
                      <a:endParaRPr lang="en-US" sz="1400" dirty="0"/>
                    </a:p>
                  </a:txBody>
                  <a:tcPr/>
                </a:tc>
                <a:tc>
                  <a:txBody>
                    <a:bodyPr/>
                    <a:lstStyle/>
                    <a:p>
                      <a:r>
                        <a:rPr lang="en-US" sz="1400" dirty="0" smtClean="0"/>
                        <a:t>8. Displays list of available vehicles</a:t>
                      </a:r>
                      <a:endParaRPr lang="en-US" sz="1400" dirty="0"/>
                    </a:p>
                  </a:txBody>
                  <a:tcPr/>
                </a:tc>
              </a:tr>
              <a:tr h="525484">
                <a:tc>
                  <a:txBody>
                    <a:bodyPr/>
                    <a:lstStyle/>
                    <a:p>
                      <a:r>
                        <a:rPr lang="en-US" sz="1400" dirty="0" smtClean="0"/>
                        <a:t>9. Selects vehicle</a:t>
                      </a:r>
                      <a:endParaRPr lang="en-US" sz="1400" dirty="0"/>
                    </a:p>
                  </a:txBody>
                  <a:tcPr/>
                </a:tc>
                <a:tc>
                  <a:txBody>
                    <a:bodyPr/>
                    <a:lstStyle/>
                    <a:p>
                      <a:r>
                        <a:rPr lang="en-US" sz="1400" dirty="0" smtClean="0"/>
                        <a:t>10. Adjusts inventory and sets</a:t>
                      </a:r>
                      <a:r>
                        <a:rPr lang="en-US" sz="1400" baseline="0" dirty="0" smtClean="0"/>
                        <a:t> car status to rented</a:t>
                      </a:r>
                      <a:endParaRPr lang="en-US" sz="1400" dirty="0"/>
                    </a:p>
                  </a:txBody>
                  <a:tcPr/>
                </a:tc>
              </a:tr>
              <a:tr h="582161">
                <a:tc>
                  <a:txBody>
                    <a:bodyPr/>
                    <a:lstStyle/>
                    <a:p>
                      <a:r>
                        <a:rPr lang="en-US" sz="1400" dirty="0" smtClean="0"/>
                        <a:t>11.</a:t>
                      </a:r>
                      <a:r>
                        <a:rPr lang="en-US" sz="1400" baseline="0" dirty="0" smtClean="0"/>
                        <a:t> Selects options for insurance, gas, additional renters</a:t>
                      </a:r>
                      <a:endParaRPr lang="en-US" sz="1400" dirty="0"/>
                    </a:p>
                  </a:txBody>
                  <a:tcPr/>
                </a:tc>
                <a:tc>
                  <a:txBody>
                    <a:bodyPr/>
                    <a:lstStyle/>
                    <a:p>
                      <a:r>
                        <a:rPr lang="en-US" sz="1400" dirty="0" smtClean="0"/>
                        <a:t>12. Records options,</a:t>
                      </a:r>
                      <a:r>
                        <a:rPr lang="en-US" sz="1400" baseline="0" dirty="0" smtClean="0"/>
                        <a:t> computes and displays charges</a:t>
                      </a:r>
                      <a:endParaRPr lang="en-US" sz="1400" dirty="0"/>
                    </a:p>
                  </a:txBody>
                  <a:tcPr/>
                </a:tc>
              </a:tr>
              <a:tr h="445999">
                <a:tc>
                  <a:txBody>
                    <a:bodyPr/>
                    <a:lstStyle/>
                    <a:p>
                      <a:r>
                        <a:rPr lang="en-US" sz="1400" dirty="0" smtClean="0"/>
                        <a:t>13.</a:t>
                      </a:r>
                      <a:r>
                        <a:rPr lang="en-US" sz="1400" baseline="0" dirty="0" smtClean="0"/>
                        <a:t> Requests printing of contract</a:t>
                      </a:r>
                      <a:endParaRPr lang="en-US" sz="1400" dirty="0"/>
                    </a:p>
                  </a:txBody>
                  <a:tcPr/>
                </a:tc>
                <a:tc>
                  <a:txBody>
                    <a:bodyPr/>
                    <a:lstStyle/>
                    <a:p>
                      <a:r>
                        <a:rPr lang="en-US" sz="1400" dirty="0" smtClean="0"/>
                        <a:t>14 prints contract</a:t>
                      </a:r>
                      <a:endParaRPr lang="en-US" sz="1400" dirty="0"/>
                    </a:p>
                  </a:txBody>
                  <a:tcPr/>
                </a:tc>
              </a:tr>
              <a:tr h="445999">
                <a:tc>
                  <a:txBody>
                    <a:bodyPr/>
                    <a:lstStyle/>
                    <a:p>
                      <a:r>
                        <a:rPr lang="en-US" sz="1400" dirty="0" smtClean="0"/>
                        <a:t>Use case</a:t>
                      </a:r>
                      <a:r>
                        <a:rPr lang="en-US" sz="1400" baseline="0" dirty="0" smtClean="0"/>
                        <a:t> may end here or be extended by  QRC 006e1 “check out of rental lot”</a:t>
                      </a:r>
                      <a:endParaRPr lang="en-US" sz="1400" dirty="0"/>
                    </a:p>
                  </a:txBody>
                  <a:tcPr/>
                </a:tc>
                <a:tc>
                  <a:txBody>
                    <a:bodyPr/>
                    <a:lstStyle/>
                    <a:p>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685800" y="647700"/>
            <a:ext cx="7772400" cy="561975"/>
          </a:xfrm>
        </p:spPr>
        <p:txBody>
          <a:bodyPr/>
          <a:lstStyle/>
          <a:p>
            <a:r>
              <a:rPr lang="en-US" sz="4000" dirty="0" smtClean="0"/>
              <a:t>Alternate Success Course</a:t>
            </a:r>
          </a:p>
        </p:txBody>
      </p:sp>
      <p:sp>
        <p:nvSpPr>
          <p:cNvPr id="62468" name="Rectangle 3"/>
          <p:cNvSpPr>
            <a:spLocks noChangeArrowheads="1"/>
          </p:cNvSpPr>
          <p:nvPr/>
        </p:nvSpPr>
        <p:spPr bwMode="auto">
          <a:xfrm>
            <a:off x="533400" y="1308100"/>
            <a:ext cx="8064690" cy="1921039"/>
          </a:xfrm>
          <a:prstGeom prst="rect">
            <a:avLst/>
          </a:prstGeom>
          <a:noFill/>
          <a:ln w="9525">
            <a:noFill/>
            <a:miter lim="800000"/>
            <a:headEnd/>
            <a:tailEnd/>
          </a:ln>
        </p:spPr>
        <p:txBody>
          <a:bodyPr wrap="square">
            <a:spAutoFit/>
          </a:bodyPr>
          <a:lstStyle/>
          <a:p>
            <a:pPr eaLnBrk="0" hangingPunct="0">
              <a:spcAft>
                <a:spcPts val="500"/>
              </a:spcAft>
            </a:pPr>
            <a:r>
              <a:rPr lang="en-US" sz="1400" b="1" dirty="0" smtClean="0">
                <a:latin typeface="Times New Roman" pitchFamily="18" charset="0"/>
              </a:rPr>
              <a:t>Name: </a:t>
            </a:r>
            <a:r>
              <a:rPr lang="en-US" sz="1400" i="1" dirty="0" smtClean="0">
                <a:latin typeface="Times New Roman" pitchFamily="18" charset="0"/>
              </a:rPr>
              <a:t>Successful pickup with cash</a:t>
            </a:r>
            <a:endParaRPr lang="en-US" sz="1400" dirty="0">
              <a:latin typeface="Times New Roman" pitchFamily="18" charset="0"/>
            </a:endParaRPr>
          </a:p>
          <a:p>
            <a:pPr eaLnBrk="0" hangingPunct="0">
              <a:spcAft>
                <a:spcPts val="500"/>
              </a:spcAft>
            </a:pPr>
            <a:r>
              <a:rPr lang="en-US" sz="1400" b="1" dirty="0" smtClean="0">
                <a:latin typeface="Times New Roman" pitchFamily="18" charset="0"/>
              </a:rPr>
              <a:t>Pre-condition differences:  </a:t>
            </a:r>
            <a:r>
              <a:rPr lang="en-US" sz="1400" i="1" dirty="0" smtClean="0">
                <a:latin typeface="Times New Roman" pitchFamily="18" charset="0"/>
              </a:rPr>
              <a:t>no credit card needed, sufficient cash on hand</a:t>
            </a:r>
          </a:p>
          <a:p>
            <a:pPr eaLnBrk="0" hangingPunct="0">
              <a:spcAft>
                <a:spcPts val="500"/>
              </a:spcAft>
            </a:pPr>
            <a:r>
              <a:rPr lang="en-US" sz="1400" b="1" dirty="0" smtClean="0">
                <a:latin typeface="Times New Roman" pitchFamily="18" charset="0"/>
              </a:rPr>
              <a:t>Post-condition differences:</a:t>
            </a:r>
            <a:r>
              <a:rPr lang="en-US" sz="1400" dirty="0" smtClean="0">
                <a:latin typeface="Times New Roman" pitchFamily="18" charset="0"/>
              </a:rPr>
              <a:t> </a:t>
            </a:r>
            <a:r>
              <a:rPr lang="en-US" sz="1400" i="1" dirty="0" smtClean="0">
                <a:latin typeface="Times New Roman" pitchFamily="18" charset="0"/>
              </a:rPr>
              <a:t>no credit card has hold , correct cash deposit taken</a:t>
            </a:r>
          </a:p>
          <a:p>
            <a:pPr algn="just" eaLnBrk="0" hangingPunct="0">
              <a:spcAft>
                <a:spcPts val="500"/>
              </a:spcAft>
            </a:pPr>
            <a:r>
              <a:rPr lang="en-US" sz="1400" b="1" dirty="0" smtClean="0">
                <a:latin typeface="Times New Roman" pitchFamily="18" charset="0"/>
              </a:rPr>
              <a:t>Frequency:</a:t>
            </a:r>
            <a:r>
              <a:rPr lang="en-US" sz="1400" dirty="0" smtClean="0">
                <a:latin typeface="Times New Roman" pitchFamily="18" charset="0"/>
              </a:rPr>
              <a:t> </a:t>
            </a:r>
            <a:r>
              <a:rPr lang="en-US" sz="1400" i="1" dirty="0" smtClean="0">
                <a:latin typeface="Times New Roman" pitchFamily="18" charset="0"/>
              </a:rPr>
              <a:t>Differs by location, but  cash rentals averages out to 1 rental per day per location. We currently support 100 locations so the system must support 100 cash rentals per  day.</a:t>
            </a:r>
            <a:endParaRPr lang="en-US" sz="1400" dirty="0" smtClean="0">
              <a:latin typeface="Times New Roman" pitchFamily="18" charset="0"/>
            </a:endParaRPr>
          </a:p>
          <a:p>
            <a:pPr algn="just" eaLnBrk="0" hangingPunct="0">
              <a:spcAft>
                <a:spcPts val="500"/>
              </a:spcAft>
            </a:pPr>
            <a:r>
              <a:rPr lang="en-US" sz="1400" b="1" dirty="0" smtClean="0">
                <a:latin typeface="Times New Roman" pitchFamily="18" charset="0"/>
              </a:rPr>
              <a:t>Criticality:  </a:t>
            </a:r>
            <a:r>
              <a:rPr lang="en-US" sz="1400" i="1" dirty="0" smtClean="0">
                <a:latin typeface="Times New Roman" pitchFamily="18" charset="0"/>
              </a:rPr>
              <a:t>Same</a:t>
            </a:r>
          </a:p>
          <a:p>
            <a:pPr algn="just" eaLnBrk="0" hangingPunct="0">
              <a:spcAft>
                <a:spcPts val="500"/>
              </a:spcAft>
            </a:pPr>
            <a:r>
              <a:rPr lang="en-US" sz="1400" b="1" dirty="0" smtClean="0">
                <a:latin typeface="Times New Roman" pitchFamily="18" charset="0"/>
              </a:rPr>
              <a:t>Complexity:</a:t>
            </a:r>
            <a:r>
              <a:rPr lang="en-US" sz="1400" dirty="0" smtClean="0">
                <a:latin typeface="Times New Roman" pitchFamily="18" charset="0"/>
              </a:rPr>
              <a:t> </a:t>
            </a:r>
            <a:r>
              <a:rPr lang="en-US" sz="1400" i="1" dirty="0" smtClean="0">
                <a:latin typeface="Times New Roman" pitchFamily="18" charset="0"/>
              </a:rPr>
              <a:t>system must alert the agent to check for counterfeit bills.</a:t>
            </a:r>
          </a:p>
        </p:txBody>
      </p:sp>
      <p:graphicFrame>
        <p:nvGraphicFramePr>
          <p:cNvPr id="5" name="Table 4"/>
          <p:cNvGraphicFramePr>
            <a:graphicFrameLocks noGrp="1"/>
          </p:cNvGraphicFramePr>
          <p:nvPr/>
        </p:nvGraphicFramePr>
        <p:xfrm>
          <a:off x="1032678" y="3520297"/>
          <a:ext cx="7483524" cy="2149002"/>
        </p:xfrm>
        <a:graphic>
          <a:graphicData uri="http://schemas.openxmlformats.org/drawingml/2006/table">
            <a:tbl>
              <a:tblPr firstRow="1" bandRow="1">
                <a:tableStyleId>{5C22544A-7EE6-4342-B048-85BDC9FD1C3A}</a:tableStyleId>
              </a:tblPr>
              <a:tblGrid>
                <a:gridCol w="3741762"/>
                <a:gridCol w="3741762"/>
              </a:tblGrid>
              <a:tr h="445999">
                <a:tc>
                  <a:txBody>
                    <a:bodyPr/>
                    <a:lstStyle/>
                    <a:p>
                      <a:r>
                        <a:rPr lang="en-US" sz="1400" dirty="0" smtClean="0"/>
                        <a:t>Reservation Agent</a:t>
                      </a:r>
                      <a:endParaRPr lang="en-US" sz="1400" dirty="0"/>
                    </a:p>
                  </a:txBody>
                  <a:tcPr/>
                </a:tc>
                <a:tc>
                  <a:txBody>
                    <a:bodyPr/>
                    <a:lstStyle/>
                    <a:p>
                      <a:r>
                        <a:rPr lang="en-US" sz="1400" dirty="0" smtClean="0"/>
                        <a:t>System</a:t>
                      </a:r>
                      <a:endParaRPr lang="en-US" sz="1400" dirty="0"/>
                    </a:p>
                  </a:txBody>
                  <a:tcPr/>
                </a:tc>
              </a:tr>
              <a:tr h="525484">
                <a:tc>
                  <a:txBody>
                    <a:bodyPr/>
                    <a:lstStyle/>
                    <a:p>
                      <a:r>
                        <a:rPr lang="en-US" sz="1400" dirty="0" smtClean="0"/>
                        <a:t>5a1.</a:t>
                      </a:r>
                      <a:r>
                        <a:rPr lang="en-US" sz="1400" baseline="0" dirty="0" smtClean="0"/>
                        <a:t> </a:t>
                      </a:r>
                      <a:r>
                        <a:rPr lang="en-US" sz="1400" dirty="0" smtClean="0"/>
                        <a:t>Selects</a:t>
                      </a:r>
                      <a:r>
                        <a:rPr lang="en-US" sz="1400" baseline="0" dirty="0" smtClean="0"/>
                        <a:t> option to pay with cash</a:t>
                      </a:r>
                      <a:endParaRPr lang="en-US" sz="1400" dirty="0"/>
                    </a:p>
                  </a:txBody>
                  <a:tcPr/>
                </a:tc>
                <a:tc>
                  <a:txBody>
                    <a:bodyPr/>
                    <a:lstStyle/>
                    <a:p>
                      <a:r>
                        <a:rPr lang="en-US" sz="1400" i="1" dirty="0" smtClean="0"/>
                        <a:t>6a1. system displays cash deposit required</a:t>
                      </a:r>
                      <a:endParaRPr lang="en-US" sz="1400" i="1" dirty="0"/>
                    </a:p>
                  </a:txBody>
                  <a:tcPr/>
                </a:tc>
              </a:tr>
              <a:tr h="445999">
                <a:tc>
                  <a:txBody>
                    <a:bodyPr/>
                    <a:lstStyle/>
                    <a:p>
                      <a:r>
                        <a:rPr lang="en-US" sz="1400" dirty="0" smtClean="0"/>
                        <a:t>5a2. Agent collects deposit and confirms with system that deposit has been collected</a:t>
                      </a:r>
                      <a:endParaRPr lang="en-US" sz="1400" dirty="0"/>
                    </a:p>
                  </a:txBody>
                  <a:tcPr/>
                </a:tc>
                <a:tc>
                  <a:txBody>
                    <a:bodyPr/>
                    <a:lstStyle/>
                    <a:p>
                      <a:r>
                        <a:rPr lang="en-US" sz="1400" dirty="0" smtClean="0"/>
                        <a:t>6</a:t>
                      </a:r>
                      <a:r>
                        <a:rPr lang="en-US" sz="1400" baseline="0" dirty="0" smtClean="0"/>
                        <a:t>a2. </a:t>
                      </a:r>
                      <a:r>
                        <a:rPr lang="en-US" sz="1400" dirty="0" smtClean="0"/>
                        <a:t> system records</a:t>
                      </a:r>
                      <a:r>
                        <a:rPr lang="en-US" sz="1400" baseline="0" dirty="0" smtClean="0"/>
                        <a:t> deposit amount and </a:t>
                      </a:r>
                      <a:r>
                        <a:rPr lang="en-US" sz="1400" dirty="0" smtClean="0"/>
                        <a:t>acknowledges</a:t>
                      </a:r>
                      <a:r>
                        <a:rPr lang="en-US" sz="1400" baseline="0" dirty="0" smtClean="0"/>
                        <a:t> that correct cash deposit has been collected.</a:t>
                      </a:r>
                      <a:endParaRPr lang="en-US" sz="1400" dirty="0"/>
                    </a:p>
                  </a:txBody>
                  <a:tcPr/>
                </a:tc>
              </a:tr>
              <a:tr h="445999">
                <a:tc>
                  <a:txBody>
                    <a:bodyPr/>
                    <a:lstStyle/>
                    <a:p>
                      <a:r>
                        <a:rPr lang="en-US" sz="1400" dirty="0" smtClean="0"/>
                        <a:t>Alternate proceeds with basic</a:t>
                      </a:r>
                      <a:r>
                        <a:rPr lang="en-US" sz="1400" baseline="0" dirty="0" smtClean="0"/>
                        <a:t> course 7</a:t>
                      </a:r>
                      <a:endParaRPr lang="en-US" sz="1400" dirty="0"/>
                    </a:p>
                  </a:txBody>
                  <a:tcPr/>
                </a:tc>
                <a:tc>
                  <a:txBody>
                    <a:bodyPr/>
                    <a:lstStyle/>
                    <a:p>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685800" y="647700"/>
            <a:ext cx="7772400" cy="561975"/>
          </a:xfrm>
        </p:spPr>
        <p:txBody>
          <a:bodyPr/>
          <a:lstStyle/>
          <a:p>
            <a:r>
              <a:rPr lang="en-US" sz="4000" dirty="0" smtClean="0"/>
              <a:t>Alternate Failure Course</a:t>
            </a:r>
          </a:p>
        </p:txBody>
      </p:sp>
      <p:sp>
        <p:nvSpPr>
          <p:cNvPr id="62468" name="Rectangle 3"/>
          <p:cNvSpPr>
            <a:spLocks noChangeArrowheads="1"/>
          </p:cNvSpPr>
          <p:nvPr/>
        </p:nvSpPr>
        <p:spPr bwMode="auto">
          <a:xfrm>
            <a:off x="533400" y="1308100"/>
            <a:ext cx="8064690" cy="2416046"/>
          </a:xfrm>
          <a:prstGeom prst="rect">
            <a:avLst/>
          </a:prstGeom>
          <a:noFill/>
          <a:ln w="9525">
            <a:noFill/>
            <a:miter lim="800000"/>
            <a:headEnd/>
            <a:tailEnd/>
          </a:ln>
        </p:spPr>
        <p:txBody>
          <a:bodyPr wrap="square">
            <a:spAutoFit/>
          </a:bodyPr>
          <a:lstStyle/>
          <a:p>
            <a:pPr eaLnBrk="0" hangingPunct="0">
              <a:spcAft>
                <a:spcPts val="500"/>
              </a:spcAft>
            </a:pPr>
            <a:r>
              <a:rPr lang="en-US" sz="1400" b="1" dirty="0" smtClean="0">
                <a:latin typeface="Times New Roman" pitchFamily="18" charset="0"/>
              </a:rPr>
              <a:t>Name: </a:t>
            </a:r>
            <a:r>
              <a:rPr lang="en-US" sz="1400" i="1" dirty="0" smtClean="0">
                <a:latin typeface="Times New Roman" pitchFamily="18" charset="0"/>
              </a:rPr>
              <a:t>Credit card denied, insufficient cash on hand</a:t>
            </a:r>
            <a:endParaRPr lang="en-US" sz="1400" dirty="0">
              <a:latin typeface="Times New Roman" pitchFamily="18" charset="0"/>
            </a:endParaRPr>
          </a:p>
          <a:p>
            <a:pPr eaLnBrk="0" hangingPunct="0">
              <a:spcAft>
                <a:spcPts val="500"/>
              </a:spcAft>
            </a:pPr>
            <a:r>
              <a:rPr lang="en-US" sz="1400" b="1" dirty="0" smtClean="0">
                <a:latin typeface="Times New Roman" pitchFamily="18" charset="0"/>
              </a:rPr>
              <a:t>Pre-condition differences:</a:t>
            </a:r>
            <a:r>
              <a:rPr lang="en-US" sz="1400" dirty="0" smtClean="0">
                <a:latin typeface="Times New Roman" pitchFamily="18" charset="0"/>
              </a:rPr>
              <a:t> </a:t>
            </a:r>
            <a:r>
              <a:rPr lang="en-US" sz="1400" i="1" dirty="0" smtClean="0">
                <a:latin typeface="Times New Roman" pitchFamily="18" charset="0"/>
              </a:rPr>
              <a:t> no valid credit card with sufficient 	credit available; insufficient cash on hand</a:t>
            </a:r>
          </a:p>
          <a:p>
            <a:pPr eaLnBrk="0" hangingPunct="0">
              <a:spcAft>
                <a:spcPts val="500"/>
              </a:spcAft>
            </a:pPr>
            <a:r>
              <a:rPr lang="en-US" sz="1400" b="1" dirty="0" smtClean="0">
                <a:latin typeface="Times New Roman" pitchFamily="18" charset="0"/>
              </a:rPr>
              <a:t>Post-conditions</a:t>
            </a:r>
            <a:r>
              <a:rPr lang="en-US" sz="1400" b="1" dirty="0">
                <a:latin typeface="Times New Roman" pitchFamily="18" charset="0"/>
              </a:rPr>
              <a:t>:</a:t>
            </a:r>
            <a:r>
              <a:rPr lang="en-US" sz="1400" dirty="0">
                <a:latin typeface="Times New Roman" pitchFamily="18" charset="0"/>
              </a:rPr>
              <a:t> </a:t>
            </a:r>
            <a:r>
              <a:rPr lang="en-US" sz="1400" i="1" dirty="0" smtClean="0">
                <a:latin typeface="Times New Roman" pitchFamily="18" charset="0"/>
              </a:rPr>
              <a:t>Renter  </a:t>
            </a:r>
            <a:r>
              <a:rPr lang="en-US" sz="1400" b="1" i="1" dirty="0" smtClean="0">
                <a:latin typeface="Times New Roman" pitchFamily="18" charset="0"/>
              </a:rPr>
              <a:t>not in </a:t>
            </a:r>
            <a:r>
              <a:rPr lang="en-US" sz="1400" i="1" dirty="0" smtClean="0">
                <a:latin typeface="Times New Roman" pitchFamily="18" charset="0"/>
              </a:rPr>
              <a:t>possession of car and contract, </a:t>
            </a:r>
            <a:r>
              <a:rPr lang="en-US" sz="1400" b="1" i="1" dirty="0" smtClean="0">
                <a:latin typeface="Times New Roman" pitchFamily="18" charset="0"/>
              </a:rPr>
              <a:t>no</a:t>
            </a:r>
            <a:r>
              <a:rPr lang="en-US" sz="1400" i="1" dirty="0" smtClean="0">
                <a:latin typeface="Times New Roman" pitchFamily="18" charset="0"/>
              </a:rPr>
              <a:t>  credit card hold , </a:t>
            </a:r>
            <a:r>
              <a:rPr lang="en-US" sz="1400" b="1" i="1" dirty="0" smtClean="0">
                <a:latin typeface="Times New Roman" pitchFamily="18" charset="0"/>
              </a:rPr>
              <a:t>no</a:t>
            </a:r>
            <a:r>
              <a:rPr lang="en-US" sz="1400" i="1" dirty="0" smtClean="0">
                <a:latin typeface="Times New Roman" pitchFamily="18" charset="0"/>
              </a:rPr>
              <a:t> insurance , driver and gas options are in force, vehicle inventory </a:t>
            </a:r>
            <a:r>
              <a:rPr lang="en-US" sz="1400" b="1" i="1" dirty="0" smtClean="0">
                <a:latin typeface="Times New Roman" pitchFamily="18" charset="0"/>
              </a:rPr>
              <a:t>not</a:t>
            </a:r>
            <a:r>
              <a:rPr lang="en-US" sz="1400" i="1" dirty="0" smtClean="0">
                <a:latin typeface="Times New Roman" pitchFamily="18" charset="0"/>
              </a:rPr>
              <a:t> adjusted, vehicle status </a:t>
            </a:r>
            <a:r>
              <a:rPr lang="en-US" sz="1400" b="1" i="1" dirty="0" smtClean="0">
                <a:latin typeface="Times New Roman" pitchFamily="18" charset="0"/>
              </a:rPr>
              <a:t>left at available, Reservation cancelled</a:t>
            </a:r>
            <a:r>
              <a:rPr lang="en-US" sz="1400" i="1" dirty="0" smtClean="0">
                <a:latin typeface="Times New Roman" pitchFamily="18" charset="0"/>
              </a:rPr>
              <a:t>.</a:t>
            </a:r>
          </a:p>
          <a:p>
            <a:pPr algn="just" eaLnBrk="0" hangingPunct="0">
              <a:spcAft>
                <a:spcPts val="500"/>
              </a:spcAft>
            </a:pPr>
            <a:r>
              <a:rPr lang="en-US" sz="1400" b="1" dirty="0" smtClean="0">
                <a:latin typeface="Times New Roman" pitchFamily="18" charset="0"/>
              </a:rPr>
              <a:t>Frequency:</a:t>
            </a:r>
            <a:r>
              <a:rPr lang="en-US" sz="1400" dirty="0" smtClean="0">
                <a:latin typeface="Times New Roman" pitchFamily="18" charset="0"/>
              </a:rPr>
              <a:t> </a:t>
            </a:r>
            <a:r>
              <a:rPr lang="en-US" sz="1400" i="1" dirty="0" smtClean="0">
                <a:latin typeface="Times New Roman" pitchFamily="18" charset="0"/>
              </a:rPr>
              <a:t>Differs by location, but  denied credit cards average out to 1 reservation per week per location. </a:t>
            </a:r>
            <a:endParaRPr lang="en-US" sz="1400" dirty="0" smtClean="0">
              <a:latin typeface="Times New Roman" pitchFamily="18" charset="0"/>
            </a:endParaRPr>
          </a:p>
          <a:p>
            <a:pPr algn="just" eaLnBrk="0" hangingPunct="0">
              <a:spcAft>
                <a:spcPts val="500"/>
              </a:spcAft>
            </a:pPr>
            <a:r>
              <a:rPr lang="en-US" sz="1400" b="1" dirty="0" smtClean="0">
                <a:latin typeface="Times New Roman" pitchFamily="18" charset="0"/>
              </a:rPr>
              <a:t>Criticality:  </a:t>
            </a:r>
            <a:r>
              <a:rPr lang="en-US" sz="1400" i="1" dirty="0" smtClean="0">
                <a:latin typeface="Times New Roman" pitchFamily="18" charset="0"/>
              </a:rPr>
              <a:t>Same</a:t>
            </a:r>
          </a:p>
          <a:p>
            <a:pPr algn="just" eaLnBrk="0" hangingPunct="0">
              <a:spcAft>
                <a:spcPts val="500"/>
              </a:spcAft>
            </a:pPr>
            <a:r>
              <a:rPr lang="en-US" sz="1400" b="1" dirty="0" smtClean="0">
                <a:latin typeface="Times New Roman" pitchFamily="18" charset="0"/>
              </a:rPr>
              <a:t>Complexity:</a:t>
            </a:r>
            <a:r>
              <a:rPr lang="en-US" sz="1400" dirty="0" smtClean="0">
                <a:latin typeface="Times New Roman" pitchFamily="18" charset="0"/>
              </a:rPr>
              <a:t> </a:t>
            </a:r>
            <a:r>
              <a:rPr lang="en-US" sz="1400" i="1" dirty="0" smtClean="0">
                <a:latin typeface="Times New Roman" pitchFamily="18" charset="0"/>
              </a:rPr>
              <a:t> denial could be due to incorrect data entry or worn magnetic strip</a:t>
            </a:r>
          </a:p>
          <a:p>
            <a:pPr eaLnBrk="0" hangingPunct="0">
              <a:spcAft>
                <a:spcPts val="500"/>
              </a:spcAft>
            </a:pPr>
            <a:endParaRPr lang="en-US" sz="1400" b="1" i="1" dirty="0">
              <a:latin typeface="Times New Roman" pitchFamily="18" charset="0"/>
            </a:endParaRPr>
          </a:p>
        </p:txBody>
      </p:sp>
      <p:graphicFrame>
        <p:nvGraphicFramePr>
          <p:cNvPr id="5" name="Table 4"/>
          <p:cNvGraphicFramePr>
            <a:graphicFrameLocks noGrp="1"/>
          </p:cNvGraphicFramePr>
          <p:nvPr/>
        </p:nvGraphicFramePr>
        <p:xfrm>
          <a:off x="1005382" y="3653764"/>
          <a:ext cx="7483524" cy="2540611"/>
        </p:xfrm>
        <a:graphic>
          <a:graphicData uri="http://schemas.openxmlformats.org/drawingml/2006/table">
            <a:tbl>
              <a:tblPr firstRow="1" bandRow="1">
                <a:tableStyleId>{5C22544A-7EE6-4342-B048-85BDC9FD1C3A}</a:tableStyleId>
              </a:tblPr>
              <a:tblGrid>
                <a:gridCol w="3741762"/>
                <a:gridCol w="3741762"/>
              </a:tblGrid>
              <a:tr h="445999">
                <a:tc>
                  <a:txBody>
                    <a:bodyPr/>
                    <a:lstStyle/>
                    <a:p>
                      <a:r>
                        <a:rPr lang="en-US" sz="1400" dirty="0" smtClean="0"/>
                        <a:t>Reservation Agent</a:t>
                      </a:r>
                      <a:endParaRPr lang="en-US" sz="1400" dirty="0"/>
                    </a:p>
                  </a:txBody>
                  <a:tcPr/>
                </a:tc>
                <a:tc>
                  <a:txBody>
                    <a:bodyPr/>
                    <a:lstStyle/>
                    <a:p>
                      <a:r>
                        <a:rPr lang="en-US" sz="1400" dirty="0" smtClean="0"/>
                        <a:t>System</a:t>
                      </a:r>
                      <a:endParaRPr lang="en-US" sz="1400" dirty="0"/>
                    </a:p>
                  </a:txBody>
                  <a:tcPr/>
                </a:tc>
              </a:tr>
              <a:tr h="525484">
                <a:tc>
                  <a:txBody>
                    <a:bodyPr/>
                    <a:lstStyle/>
                    <a:p>
                      <a:r>
                        <a:rPr lang="en-US" sz="1400" dirty="0" smtClean="0"/>
                        <a:t>5. Enters credit card information</a:t>
                      </a:r>
                      <a:endParaRPr lang="en-US" sz="1400" dirty="0"/>
                    </a:p>
                  </a:txBody>
                  <a:tcPr/>
                </a:tc>
                <a:tc>
                  <a:txBody>
                    <a:bodyPr/>
                    <a:lstStyle/>
                    <a:p>
                      <a:r>
                        <a:rPr lang="en-US" sz="1400" dirty="0" smtClean="0"/>
                        <a:t>6a1. System responds with</a:t>
                      </a:r>
                      <a:r>
                        <a:rPr lang="en-US" sz="1400" baseline="0" dirty="0" smtClean="0"/>
                        <a:t> “Credit Card Denied” </a:t>
                      </a:r>
                      <a:endParaRPr lang="en-US" sz="1400" dirty="0"/>
                    </a:p>
                  </a:txBody>
                  <a:tcPr/>
                </a:tc>
              </a:tr>
              <a:tr h="445999">
                <a:tc>
                  <a:txBody>
                    <a:bodyPr/>
                    <a:lstStyle/>
                    <a:p>
                      <a:r>
                        <a:rPr lang="en-US" sz="1400" dirty="0" smtClean="0"/>
                        <a:t>Steps 5 and 6a1 may be repeated as long as renter has additional credit card to try.</a:t>
                      </a:r>
                      <a:endParaRPr lang="en-US" sz="1400" dirty="0"/>
                    </a:p>
                  </a:txBody>
                  <a:tcPr/>
                </a:tc>
                <a:tc>
                  <a:txBody>
                    <a:bodyPr/>
                    <a:lstStyle/>
                    <a:p>
                      <a:endParaRPr lang="en-US" sz="1400" dirty="0"/>
                    </a:p>
                  </a:txBody>
                  <a:tcPr/>
                </a:tc>
              </a:tr>
              <a:tr h="525484">
                <a:tc>
                  <a:txBody>
                    <a:bodyPr/>
                    <a:lstStyle/>
                    <a:p>
                      <a:r>
                        <a:rPr lang="en-US" sz="1400" dirty="0" smtClean="0"/>
                        <a:t>5a1.</a:t>
                      </a:r>
                      <a:r>
                        <a:rPr lang="en-US" sz="1400" baseline="0" dirty="0" smtClean="0"/>
                        <a:t> Agent verifies that renter has insufficient cash and  cancels reservation</a:t>
                      </a:r>
                      <a:endParaRPr lang="en-US" sz="1400" dirty="0"/>
                    </a:p>
                  </a:txBody>
                  <a:tcPr/>
                </a:tc>
                <a:tc>
                  <a:txBody>
                    <a:bodyPr/>
                    <a:lstStyle/>
                    <a:p>
                      <a:r>
                        <a:rPr lang="en-US" sz="1400" dirty="0" smtClean="0"/>
                        <a:t>6a2.</a:t>
                      </a:r>
                      <a:r>
                        <a:rPr lang="en-US" sz="1400" baseline="0" dirty="0" smtClean="0"/>
                        <a:t> System confirms cancelation of reservation</a:t>
                      </a:r>
                      <a:endParaRPr lang="en-US" sz="1400" dirty="0"/>
                    </a:p>
                  </a:txBody>
                  <a:tcPr/>
                </a:tc>
              </a:tr>
              <a:tr h="525484">
                <a:tc>
                  <a:txBody>
                    <a:bodyPr/>
                    <a:lstStyle/>
                    <a:p>
                      <a:r>
                        <a:rPr lang="en-US" sz="1400" dirty="0" smtClean="0"/>
                        <a:t>Alternate </a:t>
                      </a:r>
                      <a:r>
                        <a:rPr lang="en-US" sz="1400" baseline="0" dirty="0" smtClean="0"/>
                        <a:t>terminates</a:t>
                      </a:r>
                      <a:endParaRPr lang="en-US" sz="1400" dirty="0"/>
                    </a:p>
                  </a:txBody>
                  <a:tcPr/>
                </a:tc>
                <a:tc>
                  <a:txBody>
                    <a:bodyPr/>
                    <a:lstStyle/>
                    <a:p>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Topics</a:t>
            </a:r>
            <a:endParaRPr lang="en-US" dirty="0"/>
          </a:p>
        </p:txBody>
      </p:sp>
      <p:sp>
        <p:nvSpPr>
          <p:cNvPr id="3" name="Content Placeholder 2"/>
          <p:cNvSpPr>
            <a:spLocks noGrp="1"/>
          </p:cNvSpPr>
          <p:nvPr>
            <p:ph idx="1"/>
          </p:nvPr>
        </p:nvSpPr>
        <p:spPr>
          <a:xfrm>
            <a:off x="731520" y="1771650"/>
            <a:ext cx="4099560" cy="4324349"/>
          </a:xfrm>
        </p:spPr>
        <p:txBody>
          <a:bodyPr>
            <a:noAutofit/>
          </a:bodyPr>
          <a:lstStyle/>
          <a:p>
            <a:pPr lvl="0"/>
            <a:r>
              <a:rPr lang="en-US" sz="2000" dirty="0" smtClean="0"/>
              <a:t>Use Cases</a:t>
            </a:r>
          </a:p>
          <a:p>
            <a:pPr marL="0" lvl="0" indent="0">
              <a:buNone/>
            </a:pPr>
            <a:endParaRPr lang="en-US" sz="2000" dirty="0" smtClean="0"/>
          </a:p>
          <a:p>
            <a:pPr lvl="0"/>
            <a:r>
              <a:rPr lang="en-US" sz="2000" dirty="0" smtClean="0"/>
              <a:t>Models</a:t>
            </a:r>
          </a:p>
          <a:p>
            <a:pPr lvl="0"/>
            <a:endParaRPr lang="en-US" sz="2000" dirty="0" smtClean="0"/>
          </a:p>
          <a:p>
            <a:pPr lvl="0"/>
            <a:endParaRPr lang="en-US" sz="1400" dirty="0" smtClean="0"/>
          </a:p>
          <a:p>
            <a:pPr lvl="0"/>
            <a:r>
              <a:rPr lang="en-US" sz="2000" dirty="0" smtClean="0"/>
              <a:t>Binary Decision Tables</a:t>
            </a:r>
          </a:p>
          <a:p>
            <a:pPr lvl="0"/>
            <a:endParaRPr lang="en-US" sz="2000" dirty="0" smtClean="0"/>
          </a:p>
          <a:p>
            <a:pPr lvl="0"/>
            <a:endParaRPr lang="en-US" sz="1400" dirty="0" smtClean="0"/>
          </a:p>
          <a:p>
            <a:pPr lvl="0"/>
            <a:r>
              <a:rPr lang="en-US" sz="2000" dirty="0" smtClean="0"/>
              <a:t>Higher Order Decision Tables</a:t>
            </a:r>
          </a:p>
          <a:p>
            <a:pPr lvl="0"/>
            <a:endParaRPr lang="en-US" sz="2000" dirty="0" smtClean="0"/>
          </a:p>
          <a:p>
            <a:pPr lvl="0">
              <a:buNone/>
            </a:pPr>
            <a:endParaRPr lang="en-US" sz="1400" dirty="0" smtClean="0"/>
          </a:p>
          <a:p>
            <a:pPr lvl="0"/>
            <a:r>
              <a:rPr lang="en-US" sz="2000" dirty="0" smtClean="0"/>
              <a:t>OATS</a:t>
            </a:r>
            <a:r>
              <a:rPr lang="en-US" sz="1400" dirty="0" smtClean="0"/>
              <a:t/>
            </a:r>
            <a:br>
              <a:rPr lang="en-US" sz="1400" dirty="0" smtClean="0"/>
            </a:br>
            <a:endParaRPr lang="en-US" sz="1400" dirty="0" smtClean="0"/>
          </a:p>
        </p:txBody>
      </p:sp>
      <p:pic>
        <p:nvPicPr>
          <p:cNvPr id="1413122" name="Picture 2" descr="http://www.publicspeakingtip.org/images/topics.jpg"/>
          <p:cNvPicPr>
            <a:picLocks noChangeAspect="1" noChangeArrowheads="1"/>
          </p:cNvPicPr>
          <p:nvPr/>
        </p:nvPicPr>
        <p:blipFill>
          <a:blip r:embed="rId2" cstate="print"/>
          <a:srcRect/>
          <a:stretch>
            <a:fillRect/>
          </a:stretch>
        </p:blipFill>
        <p:spPr bwMode="auto">
          <a:xfrm>
            <a:off x="5345723" y="628257"/>
            <a:ext cx="3352996" cy="2514747"/>
          </a:xfrm>
          <a:prstGeom prst="rect">
            <a:avLst/>
          </a:prstGeom>
          <a:noFill/>
        </p:spPr>
      </p:pic>
      <p:sp>
        <p:nvSpPr>
          <p:cNvPr id="6" name="Content Placeholder 2"/>
          <p:cNvSpPr txBox="1">
            <a:spLocks/>
          </p:cNvSpPr>
          <p:nvPr/>
        </p:nvSpPr>
        <p:spPr bwMode="auto">
          <a:xfrm>
            <a:off x="5255895" y="3295651"/>
            <a:ext cx="3211830" cy="280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eaLnBrk="0" hangingPunct="0">
              <a:spcBef>
                <a:spcPct val="20000"/>
              </a:spcBef>
              <a:buFontTx/>
              <a:buChar char="•"/>
              <a:defRPr/>
            </a:pPr>
            <a:r>
              <a:rPr lang="en-US" sz="2000" kern="0" dirty="0" smtClean="0">
                <a:solidFill>
                  <a:srgbClr val="000000"/>
                </a:solidFill>
                <a:cs typeface="+mn-cs"/>
              </a:rPr>
              <a:t>State Transition Diagrams</a:t>
            </a:r>
          </a:p>
          <a:p>
            <a:pPr marL="342900" indent="-342900" eaLnBrk="0" hangingPunct="0">
              <a:spcBef>
                <a:spcPct val="20000"/>
              </a:spcBef>
              <a:defRPr/>
            </a:pPr>
            <a:endParaRPr lang="en-US" sz="2000" kern="0" dirty="0" smtClean="0">
              <a:solidFill>
                <a:srgbClr val="000000"/>
              </a:solidFill>
              <a:cs typeface="+mn-cs"/>
            </a:endParaRPr>
          </a:p>
        </p:txBody>
      </p:sp>
      <p:pic>
        <p:nvPicPr>
          <p:cNvPr id="1561602" name="Picture 2" descr="http://blog.oregonlive.com/themombeat/2009/01/doing_homework.png"/>
          <p:cNvPicPr>
            <a:picLocks noChangeAspect="1" noChangeArrowheads="1"/>
          </p:cNvPicPr>
          <p:nvPr/>
        </p:nvPicPr>
        <p:blipFill>
          <a:blip r:embed="rId3" cstate="print"/>
          <a:srcRect/>
          <a:stretch>
            <a:fillRect/>
          </a:stretch>
        </p:blipFill>
        <p:spPr bwMode="auto">
          <a:xfrm>
            <a:off x="5368926" y="4197350"/>
            <a:ext cx="2451100" cy="1902054"/>
          </a:xfrm>
          <a:prstGeom prst="rect">
            <a:avLst/>
          </a:prstGeom>
          <a:noFill/>
        </p:spPr>
      </p:pic>
    </p:spTree>
    <p:extLst>
      <p:ext uri="{BB962C8B-B14F-4D97-AF65-F5344CB8AC3E}">
        <p14:creationId xmlns:p14="http://schemas.microsoft.com/office/powerpoint/2010/main" val="3963499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r>
              <a:rPr lang="en-US" dirty="0" smtClean="0"/>
              <a:t>Pick up Vehicle - Concluded</a:t>
            </a:r>
          </a:p>
        </p:txBody>
      </p:sp>
      <p:sp>
        <p:nvSpPr>
          <p:cNvPr id="63492" name="Text Box 3"/>
          <p:cNvSpPr txBox="1">
            <a:spLocks noChangeArrowheads="1"/>
          </p:cNvSpPr>
          <p:nvPr/>
        </p:nvSpPr>
        <p:spPr bwMode="auto">
          <a:xfrm>
            <a:off x="685800" y="1828800"/>
            <a:ext cx="7772400" cy="3549690"/>
          </a:xfrm>
          <a:prstGeom prst="rect">
            <a:avLst/>
          </a:prstGeom>
          <a:noFill/>
          <a:ln w="9525">
            <a:noFill/>
            <a:miter lim="800000"/>
            <a:headEnd/>
            <a:tailEnd/>
          </a:ln>
        </p:spPr>
        <p:txBody>
          <a:bodyPr>
            <a:spAutoFit/>
          </a:bodyPr>
          <a:lstStyle/>
          <a:p>
            <a:pPr eaLnBrk="0" hangingPunct="0">
              <a:spcAft>
                <a:spcPts val="500"/>
              </a:spcAft>
            </a:pPr>
            <a:r>
              <a:rPr lang="en-US" sz="1400" b="1" dirty="0" smtClean="0">
                <a:latin typeface="Times New Roman" pitchFamily="18" charset="0"/>
              </a:rPr>
              <a:t>Extensions:</a:t>
            </a:r>
            <a:r>
              <a:rPr lang="en-US" sz="1400" dirty="0" smtClean="0">
                <a:latin typeface="Times New Roman" pitchFamily="18" charset="0"/>
              </a:rPr>
              <a:t> </a:t>
            </a:r>
            <a:r>
              <a:rPr lang="en-US" sz="1400" i="1" dirty="0" smtClean="0">
                <a:latin typeface="Times New Roman" pitchFamily="18" charset="0"/>
              </a:rPr>
              <a:t>QRC.006 e1 “check out of  rental lot”</a:t>
            </a:r>
            <a:endParaRPr lang="en-US" sz="1400" dirty="0" smtClean="0">
              <a:latin typeface="Times New Roman" pitchFamily="18" charset="0"/>
            </a:endParaRPr>
          </a:p>
          <a:p>
            <a:pPr eaLnBrk="0" hangingPunct="0">
              <a:spcAft>
                <a:spcPts val="500"/>
              </a:spcAft>
            </a:pPr>
            <a:r>
              <a:rPr lang="en-US" sz="1400" b="1" dirty="0" smtClean="0">
                <a:latin typeface="Times New Roman" pitchFamily="18" charset="0"/>
              </a:rPr>
              <a:t>Related Use Cases: </a:t>
            </a:r>
            <a:r>
              <a:rPr lang="en-US" sz="1400" i="1" dirty="0" smtClean="0">
                <a:latin typeface="Times New Roman" pitchFamily="18" charset="0"/>
              </a:rPr>
              <a:t>QRC.005</a:t>
            </a:r>
            <a:r>
              <a:rPr lang="en-US" sz="1400" dirty="0" smtClean="0">
                <a:latin typeface="Times New Roman" pitchFamily="18" charset="0"/>
              </a:rPr>
              <a:t> “</a:t>
            </a:r>
            <a:r>
              <a:rPr lang="en-US" sz="1400" i="1" dirty="0" smtClean="0">
                <a:latin typeface="Times New Roman" pitchFamily="18" charset="0"/>
              </a:rPr>
              <a:t>make reservation” often done prior to this use case, QRC.007“return vehicle” must be done after this. QRC.006e1“Check out of rental lot” required if location has a staffed check out  gate.</a:t>
            </a:r>
          </a:p>
          <a:p>
            <a:pPr algn="just" eaLnBrk="0" hangingPunct="0">
              <a:spcAft>
                <a:spcPts val="500"/>
              </a:spcAft>
            </a:pPr>
            <a:r>
              <a:rPr lang="en-US" sz="1400" i="1" dirty="0" smtClean="0">
                <a:latin typeface="Times New Roman" pitchFamily="18" charset="0"/>
              </a:rPr>
              <a:t>---------------------------------------------------------------------------------------------------------------------</a:t>
            </a:r>
            <a:endParaRPr lang="en-US" sz="1400" dirty="0">
              <a:latin typeface="Times New Roman" pitchFamily="18" charset="0"/>
            </a:endParaRPr>
          </a:p>
          <a:p>
            <a:pPr algn="just" eaLnBrk="0" hangingPunct="0">
              <a:spcAft>
                <a:spcPts val="500"/>
              </a:spcAft>
            </a:pPr>
            <a:r>
              <a:rPr lang="en-US" sz="1400" b="1" dirty="0">
                <a:latin typeface="Times New Roman" pitchFamily="18" charset="0"/>
              </a:rPr>
              <a:t>Modification History </a:t>
            </a:r>
          </a:p>
          <a:p>
            <a:pPr algn="just" eaLnBrk="0" hangingPunct="0">
              <a:spcAft>
                <a:spcPts val="500"/>
              </a:spcAft>
            </a:pPr>
            <a:r>
              <a:rPr lang="en-US" sz="1400" b="1" dirty="0">
                <a:latin typeface="Times New Roman" pitchFamily="18" charset="0"/>
              </a:rPr>
              <a:t>Owner:</a:t>
            </a:r>
            <a:r>
              <a:rPr lang="en-US" sz="1400" dirty="0">
                <a:latin typeface="Times New Roman" pitchFamily="18" charset="0"/>
              </a:rPr>
              <a:t> </a:t>
            </a:r>
            <a:r>
              <a:rPr lang="en-US" sz="1400" dirty="0" smtClean="0">
                <a:latin typeface="Times New Roman" pitchFamily="18" charset="0"/>
              </a:rPr>
              <a:t> Fred Banty</a:t>
            </a:r>
            <a:endParaRPr lang="en-US" sz="1400" dirty="0">
              <a:latin typeface="Times New Roman" pitchFamily="18" charset="0"/>
            </a:endParaRPr>
          </a:p>
          <a:p>
            <a:pPr algn="just" eaLnBrk="0" hangingPunct="0">
              <a:spcAft>
                <a:spcPts val="500"/>
              </a:spcAft>
            </a:pPr>
            <a:r>
              <a:rPr lang="en-US" sz="1400" b="1" dirty="0">
                <a:latin typeface="Times New Roman" pitchFamily="18" charset="0"/>
              </a:rPr>
              <a:t>Initiation date:</a:t>
            </a:r>
            <a:r>
              <a:rPr lang="en-US" sz="1400" dirty="0">
                <a:latin typeface="Times New Roman" pitchFamily="18" charset="0"/>
              </a:rPr>
              <a:t> </a:t>
            </a:r>
            <a:r>
              <a:rPr lang="en-US" sz="1400" dirty="0" smtClean="0">
                <a:latin typeface="Times New Roman" pitchFamily="18" charset="0"/>
              </a:rPr>
              <a:t> Jan 3, 2008</a:t>
            </a:r>
            <a:endParaRPr lang="en-US" sz="1400" dirty="0">
              <a:latin typeface="Times New Roman" pitchFamily="18" charset="0"/>
            </a:endParaRPr>
          </a:p>
          <a:p>
            <a:pPr algn="just" eaLnBrk="0" hangingPunct="0">
              <a:spcAft>
                <a:spcPts val="500"/>
              </a:spcAft>
            </a:pPr>
            <a:r>
              <a:rPr lang="en-US" sz="1400" b="1" dirty="0">
                <a:latin typeface="Times New Roman" pitchFamily="18" charset="0"/>
              </a:rPr>
              <a:t>Date last modified:</a:t>
            </a:r>
            <a:r>
              <a:rPr lang="en-US" sz="1400" dirty="0">
                <a:latin typeface="Times New Roman" pitchFamily="18" charset="0"/>
              </a:rPr>
              <a:t> </a:t>
            </a:r>
            <a:r>
              <a:rPr lang="en-US" sz="1400" dirty="0" smtClean="0">
                <a:latin typeface="Times New Roman" pitchFamily="18" charset="0"/>
              </a:rPr>
              <a:t> </a:t>
            </a:r>
          </a:p>
          <a:p>
            <a:pPr algn="just" eaLnBrk="0" hangingPunct="0">
              <a:spcAft>
                <a:spcPts val="500"/>
              </a:spcAft>
            </a:pPr>
            <a:r>
              <a:rPr lang="en-US" sz="1400" dirty="0" smtClean="0">
                <a:latin typeface="Times New Roman" pitchFamily="18" charset="0"/>
              </a:rPr>
              <a:t>Jan 07, 2008 – added precondition renter is old enough</a:t>
            </a:r>
          </a:p>
          <a:p>
            <a:pPr algn="just" eaLnBrk="0" hangingPunct="0">
              <a:spcAft>
                <a:spcPts val="500"/>
              </a:spcAft>
            </a:pPr>
            <a:r>
              <a:rPr lang="en-US" sz="1400" dirty="0" smtClean="0">
                <a:latin typeface="Times New Roman" pitchFamily="18" charset="0"/>
              </a:rPr>
              <a:t>Jan 16, 2008 – added alternate failure course: </a:t>
            </a:r>
            <a:r>
              <a:rPr lang="en-US" sz="1400" i="1" dirty="0" smtClean="0">
                <a:latin typeface="Times New Roman" pitchFamily="18" charset="0"/>
              </a:rPr>
              <a:t>Credit card denied, insufficient cash on hand</a:t>
            </a:r>
            <a:endParaRPr lang="en-US" sz="1400" dirty="0" smtClean="0">
              <a:latin typeface="Times New Roman" pitchFamily="18" charset="0"/>
            </a:endParaRPr>
          </a:p>
          <a:p>
            <a:pPr algn="just" eaLnBrk="0" hangingPunct="0">
              <a:spcAft>
                <a:spcPts val="500"/>
              </a:spcAft>
            </a:pPr>
            <a:endParaRPr lang="en-US" sz="1400" dirty="0">
              <a:latin typeface="Times New Roman" pitchFamily="18" charset="0"/>
            </a:endParaRPr>
          </a:p>
          <a:p>
            <a:pPr eaLnBrk="0" hangingPunct="0">
              <a:spcBef>
                <a:spcPct val="50000"/>
              </a:spcBef>
            </a:pPr>
            <a:endParaRPr lang="en-US" sz="1000" dirty="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5260975" algn="l"/>
              </a:tabLst>
            </a:pPr>
            <a:r>
              <a:rPr lang="en-US" dirty="0" smtClean="0"/>
              <a:t>Natural Language</a:t>
            </a:r>
            <a:endParaRPr lang="en-US" dirty="0"/>
          </a:p>
        </p:txBody>
      </p:sp>
      <p:sp>
        <p:nvSpPr>
          <p:cNvPr id="3" name="Content Placeholder 2"/>
          <p:cNvSpPr>
            <a:spLocks noGrp="1"/>
          </p:cNvSpPr>
          <p:nvPr>
            <p:ph sz="half" idx="1"/>
          </p:nvPr>
        </p:nvSpPr>
        <p:spPr/>
        <p:txBody>
          <a:bodyPr/>
          <a:lstStyle/>
          <a:p>
            <a:r>
              <a:rPr lang="en-US" dirty="0" smtClean="0"/>
              <a:t>Ambiguous</a:t>
            </a:r>
          </a:p>
          <a:p>
            <a:endParaRPr lang="en-US" dirty="0" smtClean="0"/>
          </a:p>
          <a:p>
            <a:endParaRPr lang="en-US" dirty="0" smtClean="0"/>
          </a:p>
          <a:p>
            <a:endParaRPr lang="en-US" dirty="0" smtClean="0"/>
          </a:p>
          <a:p>
            <a:pPr>
              <a:buNone/>
            </a:pPr>
            <a:endParaRPr lang="en-US" dirty="0" smtClean="0"/>
          </a:p>
        </p:txBody>
      </p:sp>
      <p:sp>
        <p:nvSpPr>
          <p:cNvPr id="7" name="Content Placeholder 6"/>
          <p:cNvSpPr>
            <a:spLocks noGrp="1"/>
          </p:cNvSpPr>
          <p:nvPr>
            <p:ph sz="half" idx="2"/>
          </p:nvPr>
        </p:nvSpPr>
        <p:spPr/>
        <p:txBody>
          <a:bodyPr/>
          <a:lstStyle/>
          <a:p>
            <a:r>
              <a:rPr lang="en-US" dirty="0" smtClean="0"/>
              <a:t>Incomplete</a:t>
            </a:r>
          </a:p>
          <a:p>
            <a:pPr lvl="1"/>
            <a:r>
              <a:rPr lang="en-US" dirty="0" smtClean="0"/>
              <a:t>Unstated assumptions</a:t>
            </a:r>
          </a:p>
          <a:p>
            <a:endParaRPr lang="en-US" dirty="0"/>
          </a:p>
        </p:txBody>
      </p:sp>
      <p:pic>
        <p:nvPicPr>
          <p:cNvPr id="1558530" name="Picture 2" descr="http://images.clipartof.com/small/26973-Clipart-Illustration-Of-An-Incomplete-White-Jigsaw-Puzzle-With-Scattered-Spaces-Of-Missing-Pieces.jpg"/>
          <p:cNvPicPr>
            <a:picLocks noChangeAspect="1" noChangeArrowheads="1"/>
          </p:cNvPicPr>
          <p:nvPr/>
        </p:nvPicPr>
        <p:blipFill>
          <a:blip r:embed="rId2" cstate="print"/>
          <a:srcRect/>
          <a:stretch>
            <a:fillRect/>
          </a:stretch>
        </p:blipFill>
        <p:spPr bwMode="auto">
          <a:xfrm>
            <a:off x="5648324" y="3495674"/>
            <a:ext cx="2454275" cy="2454275"/>
          </a:xfrm>
          <a:prstGeom prst="rect">
            <a:avLst/>
          </a:prstGeom>
          <a:noFill/>
        </p:spPr>
      </p:pic>
      <p:pic>
        <p:nvPicPr>
          <p:cNvPr id="1558534" name="Picture 6" descr="http://nawctsd.navair.navy.mil/Resources/Library/Acqguide/chicken.gif"/>
          <p:cNvPicPr>
            <a:picLocks noChangeAspect="1" noChangeArrowheads="1"/>
          </p:cNvPicPr>
          <p:nvPr/>
        </p:nvPicPr>
        <p:blipFill>
          <a:blip r:embed="rId3" cstate="print"/>
          <a:srcRect/>
          <a:stretch>
            <a:fillRect/>
          </a:stretch>
        </p:blipFill>
        <p:spPr bwMode="auto">
          <a:xfrm>
            <a:off x="1987550" y="3235325"/>
            <a:ext cx="2085975" cy="2581275"/>
          </a:xfrm>
          <a:prstGeom prst="rect">
            <a:avLst/>
          </a:prstGeom>
          <a:noFill/>
        </p:spPr>
      </p:pic>
    </p:spTree>
    <p:extLst>
      <p:ext uri="{BB962C8B-B14F-4D97-AF65-F5344CB8AC3E}">
        <p14:creationId xmlns:p14="http://schemas.microsoft.com/office/powerpoint/2010/main" val="1645802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leted-checklist_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796856" y="2494241"/>
            <a:ext cx="3829987" cy="3891426"/>
          </a:xfrm>
          <a:prstGeom prst="rect">
            <a:avLst/>
          </a:prstGeom>
        </p:spPr>
      </p:pic>
      <p:sp>
        <p:nvSpPr>
          <p:cNvPr id="2" name="Title 1"/>
          <p:cNvSpPr>
            <a:spLocks noGrp="1"/>
          </p:cNvSpPr>
          <p:nvPr>
            <p:ph type="title"/>
          </p:nvPr>
        </p:nvSpPr>
        <p:spPr/>
        <p:txBody>
          <a:bodyPr/>
          <a:lstStyle/>
          <a:p>
            <a:r>
              <a:rPr lang="en-US" dirty="0" smtClean="0"/>
              <a:t>Models</a:t>
            </a:r>
            <a:endParaRPr lang="en-US" dirty="0"/>
          </a:p>
        </p:txBody>
      </p:sp>
      <p:sp>
        <p:nvSpPr>
          <p:cNvPr id="3" name="Content Placeholder 2"/>
          <p:cNvSpPr>
            <a:spLocks noGrp="1"/>
          </p:cNvSpPr>
          <p:nvPr>
            <p:ph idx="1"/>
          </p:nvPr>
        </p:nvSpPr>
        <p:spPr>
          <a:xfrm>
            <a:off x="739015" y="2054804"/>
            <a:ext cx="7726680" cy="4056185"/>
          </a:xfrm>
        </p:spPr>
        <p:txBody>
          <a:bodyPr/>
          <a:lstStyle/>
          <a:p>
            <a:r>
              <a:rPr lang="en-US" dirty="0" smtClean="0"/>
              <a:t>Clarify ambiguous </a:t>
            </a:r>
            <a:br>
              <a:rPr lang="en-US" dirty="0" smtClean="0"/>
            </a:br>
            <a:r>
              <a:rPr lang="en-US" dirty="0" smtClean="0"/>
              <a:t>requirements</a:t>
            </a:r>
          </a:p>
          <a:p>
            <a:r>
              <a:rPr lang="en-US" dirty="0" smtClean="0"/>
              <a:t>Identify missing </a:t>
            </a:r>
            <a:br>
              <a:rPr lang="en-US" dirty="0" smtClean="0"/>
            </a:br>
            <a:r>
              <a:rPr lang="en-US" dirty="0" smtClean="0"/>
              <a:t>requirements</a:t>
            </a:r>
          </a:p>
          <a:p>
            <a:r>
              <a:rPr lang="en-US" dirty="0" smtClean="0"/>
              <a:t>Systematically identify </a:t>
            </a:r>
            <a:br>
              <a:rPr lang="en-US" dirty="0" smtClean="0"/>
            </a:br>
            <a:r>
              <a:rPr lang="en-US" dirty="0" smtClean="0"/>
              <a:t>test scenarios</a:t>
            </a:r>
            <a:endParaRPr lang="en-US" dirty="0"/>
          </a:p>
        </p:txBody>
      </p:sp>
      <p:sp>
        <p:nvSpPr>
          <p:cNvPr id="7" name="Rectangle 6"/>
          <p:cNvSpPr/>
          <p:nvPr/>
        </p:nvSpPr>
        <p:spPr>
          <a:xfrm rot="21081286">
            <a:off x="5861814" y="3424537"/>
            <a:ext cx="1962396" cy="584775"/>
          </a:xfrm>
          <a:prstGeom prst="rect">
            <a:avLst/>
          </a:prstGeom>
          <a:noFill/>
        </p:spPr>
        <p:txBody>
          <a:bodyPr wrap="none" lIns="91440" tIns="45720" rIns="91440" bIns="45720">
            <a:spAutoFit/>
          </a:bodyPr>
          <a:lstStyle/>
          <a:p>
            <a:pPr algn="ctr" eaLnBrk="0" hangingPunct="0"/>
            <a:r>
              <a:rPr lang="en-US" sz="3200" b="1" i="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ekton" pitchFamily="34" charset="0"/>
                <a:cs typeface="+mn-cs"/>
              </a:rPr>
              <a:t>Clarify</a:t>
            </a:r>
            <a:endParaRPr lang="en-US" sz="3200" b="1" i="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ekton" pitchFamily="34" charset="0"/>
              <a:cs typeface="+mn-cs"/>
            </a:endParaRPr>
          </a:p>
        </p:txBody>
      </p:sp>
      <p:sp>
        <p:nvSpPr>
          <p:cNvPr id="8" name="Rectangle 7"/>
          <p:cNvSpPr/>
          <p:nvPr/>
        </p:nvSpPr>
        <p:spPr>
          <a:xfrm rot="21081286">
            <a:off x="5968530" y="4004152"/>
            <a:ext cx="2053767" cy="584775"/>
          </a:xfrm>
          <a:prstGeom prst="rect">
            <a:avLst/>
          </a:prstGeom>
          <a:noFill/>
        </p:spPr>
        <p:txBody>
          <a:bodyPr wrap="none" lIns="91440" tIns="45720" rIns="91440" bIns="45720">
            <a:spAutoFit/>
          </a:bodyPr>
          <a:lstStyle/>
          <a:p>
            <a:pPr algn="ctr" eaLnBrk="0" hangingPunct="0"/>
            <a:r>
              <a:rPr lang="en-US" sz="3200" b="1" i="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ekton" pitchFamily="34" charset="0"/>
                <a:cs typeface="+mn-cs"/>
              </a:rPr>
              <a:t>identify</a:t>
            </a:r>
            <a:endParaRPr lang="en-US" sz="3200" b="1" i="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ekton" pitchFamily="34" charset="0"/>
              <a:cs typeface="+mn-cs"/>
            </a:endParaRPr>
          </a:p>
        </p:txBody>
      </p:sp>
      <p:sp>
        <p:nvSpPr>
          <p:cNvPr id="9" name="Rectangle 8"/>
          <p:cNvSpPr/>
          <p:nvPr/>
        </p:nvSpPr>
        <p:spPr>
          <a:xfrm rot="21081286">
            <a:off x="6059112" y="4666212"/>
            <a:ext cx="1233031" cy="584775"/>
          </a:xfrm>
          <a:prstGeom prst="rect">
            <a:avLst/>
          </a:prstGeom>
          <a:noFill/>
        </p:spPr>
        <p:txBody>
          <a:bodyPr wrap="none" lIns="91440" tIns="45720" rIns="91440" bIns="45720">
            <a:spAutoFit/>
          </a:bodyPr>
          <a:lstStyle/>
          <a:p>
            <a:pPr algn="ctr" eaLnBrk="0" hangingPunct="0"/>
            <a:r>
              <a:rPr lang="en-US" sz="3200" b="1" i="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ekton" pitchFamily="34" charset="0"/>
                <a:cs typeface="+mn-cs"/>
              </a:rPr>
              <a:t>test</a:t>
            </a:r>
            <a:endParaRPr lang="en-US" sz="3200" b="1" i="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ekton" pitchFamily="34" charset="0"/>
              <a:cs typeface="+mn-cs"/>
            </a:endParaRPr>
          </a:p>
        </p:txBody>
      </p:sp>
    </p:spTree>
    <p:extLst>
      <p:ext uri="{BB962C8B-B14F-4D97-AF65-F5344CB8AC3E}">
        <p14:creationId xmlns:p14="http://schemas.microsoft.com/office/powerpoint/2010/main" val="3755915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1070496" y="1074477"/>
            <a:ext cx="7350172" cy="4780413"/>
            <a:chOff x="742950" y="323850"/>
            <a:chExt cx="8058150" cy="5334000"/>
          </a:xfrm>
        </p:grpSpPr>
        <p:sp>
          <p:nvSpPr>
            <p:cNvPr id="16386" name="Rectangle 2"/>
            <p:cNvSpPr>
              <a:spLocks noChangeArrowheads="1"/>
            </p:cNvSpPr>
            <p:nvPr/>
          </p:nvSpPr>
          <p:spPr bwMode="auto">
            <a:xfrm>
              <a:off x="5791200" y="323850"/>
              <a:ext cx="1314450" cy="1314450"/>
            </a:xfrm>
            <a:prstGeom prst="rect">
              <a:avLst/>
            </a:prstGeom>
            <a:solidFill>
              <a:srgbClr val="B50069"/>
            </a:solidFill>
            <a:ln w="12700">
              <a:solidFill>
                <a:schemeClr val="tx1"/>
              </a:solidFill>
              <a:miter lim="800000"/>
              <a:headEnd/>
              <a:tailEnd/>
            </a:ln>
          </p:spPr>
          <p:txBody>
            <a:bodyPr wrap="none" anchor="ctr"/>
            <a:lstStyle/>
            <a:p>
              <a:pPr algn="ctr" eaLnBrk="0" hangingPunct="0"/>
              <a:endParaRPr lang="en-US" i="1" dirty="0">
                <a:solidFill>
                  <a:srgbClr val="000000"/>
                </a:solidFill>
                <a:latin typeface="Tekton" pitchFamily="34" charset="0"/>
                <a:cs typeface="+mn-cs"/>
              </a:endParaRPr>
            </a:p>
          </p:txBody>
        </p:sp>
        <p:sp>
          <p:nvSpPr>
            <p:cNvPr id="16387" name="Rectangle 3"/>
            <p:cNvSpPr>
              <a:spLocks noChangeArrowheads="1"/>
            </p:cNvSpPr>
            <p:nvPr/>
          </p:nvSpPr>
          <p:spPr bwMode="auto">
            <a:xfrm>
              <a:off x="7486650" y="2171700"/>
              <a:ext cx="1314450" cy="1314450"/>
            </a:xfrm>
            <a:prstGeom prst="rect">
              <a:avLst/>
            </a:prstGeom>
            <a:solidFill>
              <a:srgbClr val="B50069"/>
            </a:solidFill>
            <a:ln w="12700">
              <a:solidFill>
                <a:schemeClr val="tx1"/>
              </a:solidFill>
              <a:miter lim="800000"/>
              <a:headEnd/>
              <a:tailEnd/>
            </a:ln>
          </p:spPr>
          <p:txBody>
            <a:bodyPr wrap="none" anchor="ctr"/>
            <a:lstStyle/>
            <a:p>
              <a:pPr algn="ctr" eaLnBrk="0" hangingPunct="0"/>
              <a:endParaRPr lang="en-US" i="1" dirty="0">
                <a:solidFill>
                  <a:srgbClr val="000000"/>
                </a:solidFill>
                <a:latin typeface="Tekton" pitchFamily="34" charset="0"/>
                <a:cs typeface="+mn-cs"/>
              </a:endParaRPr>
            </a:p>
          </p:txBody>
        </p:sp>
        <p:sp>
          <p:nvSpPr>
            <p:cNvPr id="16388" name="Rectangle 4"/>
            <p:cNvSpPr>
              <a:spLocks noChangeArrowheads="1"/>
            </p:cNvSpPr>
            <p:nvPr/>
          </p:nvSpPr>
          <p:spPr bwMode="auto">
            <a:xfrm>
              <a:off x="5848350" y="4305300"/>
              <a:ext cx="1314450" cy="1314450"/>
            </a:xfrm>
            <a:prstGeom prst="rect">
              <a:avLst/>
            </a:prstGeom>
            <a:solidFill>
              <a:srgbClr val="B50069"/>
            </a:solidFill>
            <a:ln w="12700">
              <a:solidFill>
                <a:schemeClr val="tx1"/>
              </a:solidFill>
              <a:miter lim="800000"/>
              <a:headEnd/>
              <a:tailEnd/>
            </a:ln>
          </p:spPr>
          <p:txBody>
            <a:bodyPr wrap="none" anchor="ctr"/>
            <a:lstStyle/>
            <a:p>
              <a:pPr algn="ctr" eaLnBrk="0" hangingPunct="0"/>
              <a:endParaRPr lang="en-US" i="1" dirty="0">
                <a:solidFill>
                  <a:srgbClr val="000000"/>
                </a:solidFill>
                <a:latin typeface="Tekton" pitchFamily="34" charset="0"/>
                <a:cs typeface="+mn-cs"/>
              </a:endParaRPr>
            </a:p>
          </p:txBody>
        </p:sp>
        <p:sp>
          <p:nvSpPr>
            <p:cNvPr id="16389" name="Rectangle 5"/>
            <p:cNvSpPr>
              <a:spLocks noChangeArrowheads="1"/>
            </p:cNvSpPr>
            <p:nvPr/>
          </p:nvSpPr>
          <p:spPr bwMode="auto">
            <a:xfrm>
              <a:off x="2047875" y="4343400"/>
              <a:ext cx="1314450" cy="1314450"/>
            </a:xfrm>
            <a:prstGeom prst="rect">
              <a:avLst/>
            </a:prstGeom>
            <a:solidFill>
              <a:srgbClr val="B50069"/>
            </a:solidFill>
            <a:ln w="12700">
              <a:solidFill>
                <a:schemeClr val="tx1"/>
              </a:solidFill>
              <a:miter lim="800000"/>
              <a:headEnd/>
              <a:tailEnd/>
            </a:ln>
          </p:spPr>
          <p:txBody>
            <a:bodyPr wrap="none" anchor="ctr"/>
            <a:lstStyle/>
            <a:p>
              <a:pPr algn="ctr" eaLnBrk="0" hangingPunct="0"/>
              <a:endParaRPr lang="en-US" i="1" dirty="0">
                <a:solidFill>
                  <a:srgbClr val="000000"/>
                </a:solidFill>
                <a:latin typeface="Tekton" pitchFamily="34" charset="0"/>
                <a:cs typeface="+mn-cs"/>
              </a:endParaRPr>
            </a:p>
          </p:txBody>
        </p:sp>
        <p:sp>
          <p:nvSpPr>
            <p:cNvPr id="16390" name="Rectangle 6"/>
            <p:cNvSpPr>
              <a:spLocks noChangeArrowheads="1"/>
            </p:cNvSpPr>
            <p:nvPr/>
          </p:nvSpPr>
          <p:spPr bwMode="auto">
            <a:xfrm>
              <a:off x="742950" y="2514600"/>
              <a:ext cx="1314450" cy="1314450"/>
            </a:xfrm>
            <a:prstGeom prst="rect">
              <a:avLst/>
            </a:prstGeom>
            <a:solidFill>
              <a:srgbClr val="B50069"/>
            </a:solidFill>
            <a:ln w="12700">
              <a:solidFill>
                <a:schemeClr val="tx1"/>
              </a:solidFill>
              <a:miter lim="800000"/>
              <a:headEnd/>
              <a:tailEnd/>
            </a:ln>
          </p:spPr>
          <p:txBody>
            <a:bodyPr wrap="none" anchor="ctr"/>
            <a:lstStyle/>
            <a:p>
              <a:pPr algn="ctr" eaLnBrk="0" hangingPunct="0"/>
              <a:endParaRPr lang="en-US" i="1" dirty="0">
                <a:solidFill>
                  <a:srgbClr val="000000"/>
                </a:solidFill>
                <a:latin typeface="Tekton" pitchFamily="34" charset="0"/>
                <a:cs typeface="+mn-cs"/>
              </a:endParaRPr>
            </a:p>
          </p:txBody>
        </p:sp>
        <p:sp>
          <p:nvSpPr>
            <p:cNvPr id="16391" name="Rectangle 7"/>
            <p:cNvSpPr>
              <a:spLocks noChangeArrowheads="1"/>
            </p:cNvSpPr>
            <p:nvPr/>
          </p:nvSpPr>
          <p:spPr bwMode="auto">
            <a:xfrm>
              <a:off x="1714500" y="342900"/>
              <a:ext cx="1314450" cy="1314450"/>
            </a:xfrm>
            <a:prstGeom prst="rect">
              <a:avLst/>
            </a:prstGeom>
            <a:solidFill>
              <a:srgbClr val="B50069"/>
            </a:solidFill>
            <a:ln w="12700">
              <a:solidFill>
                <a:schemeClr val="tx1"/>
              </a:solidFill>
              <a:miter lim="800000"/>
              <a:headEnd/>
              <a:tailEnd/>
            </a:ln>
          </p:spPr>
          <p:txBody>
            <a:bodyPr wrap="none" anchor="ctr"/>
            <a:lstStyle/>
            <a:p>
              <a:pPr algn="ctr" eaLnBrk="0" hangingPunct="0"/>
              <a:r>
                <a:rPr lang="en-US" i="1" dirty="0">
                  <a:solidFill>
                    <a:srgbClr val="FFFFFF"/>
                  </a:solidFill>
                  <a:latin typeface="Tekton" pitchFamily="34" charset="0"/>
                  <a:cs typeface="+mn-cs"/>
                </a:rPr>
                <a:t>Data </a:t>
              </a:r>
            </a:p>
            <a:p>
              <a:pPr algn="ctr" eaLnBrk="0" hangingPunct="0"/>
              <a:r>
                <a:rPr lang="en-US" i="1" dirty="0">
                  <a:solidFill>
                    <a:srgbClr val="FFFFFF"/>
                  </a:solidFill>
                  <a:latin typeface="Tekton" pitchFamily="34" charset="0"/>
                  <a:cs typeface="+mn-cs"/>
                </a:rPr>
                <a:t>Model</a:t>
              </a:r>
            </a:p>
          </p:txBody>
        </p:sp>
        <p:sp>
          <p:nvSpPr>
            <p:cNvPr id="16392" name="Rectangle 8"/>
            <p:cNvSpPr>
              <a:spLocks noChangeArrowheads="1"/>
            </p:cNvSpPr>
            <p:nvPr/>
          </p:nvSpPr>
          <p:spPr bwMode="auto">
            <a:xfrm>
              <a:off x="3914775" y="4343400"/>
              <a:ext cx="1314450" cy="1314450"/>
            </a:xfrm>
            <a:prstGeom prst="rect">
              <a:avLst/>
            </a:prstGeom>
            <a:solidFill>
              <a:srgbClr val="B50069"/>
            </a:solidFill>
            <a:ln w="12700">
              <a:solidFill>
                <a:schemeClr val="tx1"/>
              </a:solidFill>
              <a:miter lim="800000"/>
              <a:headEnd/>
              <a:tailEnd/>
            </a:ln>
          </p:spPr>
          <p:txBody>
            <a:bodyPr wrap="none" anchor="ctr"/>
            <a:lstStyle/>
            <a:p>
              <a:pPr algn="ctr" eaLnBrk="0" hangingPunct="0"/>
              <a:endParaRPr lang="en-US" i="1" dirty="0">
                <a:solidFill>
                  <a:srgbClr val="000000"/>
                </a:solidFill>
                <a:latin typeface="Tekton" pitchFamily="34" charset="0"/>
                <a:cs typeface="+mn-cs"/>
              </a:endParaRPr>
            </a:p>
          </p:txBody>
        </p:sp>
        <p:sp>
          <p:nvSpPr>
            <p:cNvPr id="16393" name="Rectangle 9"/>
            <p:cNvSpPr>
              <a:spLocks noChangeArrowheads="1"/>
            </p:cNvSpPr>
            <p:nvPr/>
          </p:nvSpPr>
          <p:spPr bwMode="auto">
            <a:xfrm>
              <a:off x="3914775" y="342900"/>
              <a:ext cx="1314450" cy="1314450"/>
            </a:xfrm>
            <a:prstGeom prst="rect">
              <a:avLst/>
            </a:prstGeom>
            <a:solidFill>
              <a:srgbClr val="B50069"/>
            </a:solidFill>
            <a:ln w="12700">
              <a:solidFill>
                <a:schemeClr val="tx1"/>
              </a:solidFill>
              <a:miter lim="800000"/>
              <a:headEnd/>
              <a:tailEnd/>
            </a:ln>
          </p:spPr>
          <p:txBody>
            <a:bodyPr wrap="none" anchor="ctr"/>
            <a:lstStyle/>
            <a:p>
              <a:pPr algn="ctr" eaLnBrk="0" hangingPunct="0"/>
              <a:endParaRPr lang="en-US" i="1" dirty="0">
                <a:solidFill>
                  <a:srgbClr val="000000"/>
                </a:solidFill>
                <a:latin typeface="Tekton" pitchFamily="34" charset="0"/>
                <a:cs typeface="+mn-cs"/>
              </a:endParaRPr>
            </a:p>
          </p:txBody>
        </p:sp>
        <p:sp>
          <p:nvSpPr>
            <p:cNvPr id="16394" name="Rectangle 10"/>
            <p:cNvSpPr>
              <a:spLocks noChangeArrowheads="1"/>
            </p:cNvSpPr>
            <p:nvPr/>
          </p:nvSpPr>
          <p:spPr bwMode="auto">
            <a:xfrm>
              <a:off x="4125913" y="688975"/>
              <a:ext cx="890587" cy="581025"/>
            </a:xfrm>
            <a:prstGeom prst="rect">
              <a:avLst/>
            </a:prstGeom>
            <a:noFill/>
            <a:ln w="12700">
              <a:noFill/>
              <a:miter lim="800000"/>
              <a:headEnd/>
              <a:tailEnd/>
            </a:ln>
          </p:spPr>
          <p:txBody>
            <a:bodyPr wrap="none">
              <a:spAutoFit/>
            </a:bodyPr>
            <a:lstStyle/>
            <a:p>
              <a:pPr algn="ctr" eaLnBrk="0" hangingPunct="0"/>
              <a:r>
                <a:rPr lang="en-US" i="1" dirty="0">
                  <a:solidFill>
                    <a:srgbClr val="FFFFFF"/>
                  </a:solidFill>
                  <a:latin typeface="Tekton" pitchFamily="34" charset="0"/>
                  <a:cs typeface="+mn-cs"/>
                </a:rPr>
                <a:t>Process </a:t>
              </a:r>
            </a:p>
            <a:p>
              <a:pPr algn="ctr" eaLnBrk="0" hangingPunct="0"/>
              <a:r>
                <a:rPr lang="en-US" i="1" dirty="0">
                  <a:solidFill>
                    <a:srgbClr val="FFFFFF"/>
                  </a:solidFill>
                  <a:latin typeface="Tekton" pitchFamily="34" charset="0"/>
                  <a:cs typeface="+mn-cs"/>
                </a:rPr>
                <a:t>Model</a:t>
              </a:r>
            </a:p>
          </p:txBody>
        </p:sp>
        <p:sp>
          <p:nvSpPr>
            <p:cNvPr id="16395" name="Rectangle 11"/>
            <p:cNvSpPr>
              <a:spLocks noChangeArrowheads="1"/>
            </p:cNvSpPr>
            <p:nvPr/>
          </p:nvSpPr>
          <p:spPr bwMode="auto">
            <a:xfrm>
              <a:off x="6013450" y="703263"/>
              <a:ext cx="773113" cy="581025"/>
            </a:xfrm>
            <a:prstGeom prst="rect">
              <a:avLst/>
            </a:prstGeom>
            <a:noFill/>
            <a:ln w="12700">
              <a:noFill/>
              <a:miter lim="800000"/>
              <a:headEnd/>
              <a:tailEnd/>
            </a:ln>
          </p:spPr>
          <p:txBody>
            <a:bodyPr wrap="none">
              <a:spAutoFit/>
            </a:bodyPr>
            <a:lstStyle/>
            <a:p>
              <a:pPr algn="ctr" eaLnBrk="0" hangingPunct="0"/>
              <a:r>
                <a:rPr lang="en-US" i="1" dirty="0">
                  <a:solidFill>
                    <a:srgbClr val="FFFFFF"/>
                  </a:solidFill>
                  <a:latin typeface="Tekton" pitchFamily="34" charset="0"/>
                  <a:cs typeface="+mn-cs"/>
                </a:rPr>
                <a:t>Object</a:t>
              </a:r>
            </a:p>
            <a:p>
              <a:pPr algn="ctr" eaLnBrk="0" hangingPunct="0"/>
              <a:r>
                <a:rPr lang="en-US" i="1" dirty="0">
                  <a:solidFill>
                    <a:srgbClr val="FFFFFF"/>
                  </a:solidFill>
                  <a:latin typeface="Tekton" pitchFamily="34" charset="0"/>
                  <a:cs typeface="+mn-cs"/>
                </a:rPr>
                <a:t>Model</a:t>
              </a:r>
            </a:p>
          </p:txBody>
        </p:sp>
        <p:sp>
          <p:nvSpPr>
            <p:cNvPr id="16396" name="Rectangle 12"/>
            <p:cNvSpPr>
              <a:spLocks noChangeArrowheads="1"/>
            </p:cNvSpPr>
            <p:nvPr/>
          </p:nvSpPr>
          <p:spPr bwMode="auto">
            <a:xfrm>
              <a:off x="7726363" y="2536825"/>
              <a:ext cx="738187" cy="581025"/>
            </a:xfrm>
            <a:prstGeom prst="rect">
              <a:avLst/>
            </a:prstGeom>
            <a:noFill/>
            <a:ln w="12700">
              <a:noFill/>
              <a:miter lim="800000"/>
              <a:headEnd/>
              <a:tailEnd/>
            </a:ln>
          </p:spPr>
          <p:txBody>
            <a:bodyPr wrap="none">
              <a:spAutoFit/>
            </a:bodyPr>
            <a:lstStyle/>
            <a:p>
              <a:pPr algn="ctr" eaLnBrk="0" hangingPunct="0"/>
              <a:r>
                <a:rPr lang="en-US" i="1" dirty="0">
                  <a:solidFill>
                    <a:srgbClr val="FFFFFF"/>
                  </a:solidFill>
                  <a:latin typeface="Tekton" pitchFamily="34" charset="0"/>
                  <a:cs typeface="+mn-cs"/>
                </a:rPr>
                <a:t>State</a:t>
              </a:r>
            </a:p>
            <a:p>
              <a:pPr algn="ctr" eaLnBrk="0" hangingPunct="0"/>
              <a:r>
                <a:rPr lang="en-US" i="1" dirty="0">
                  <a:solidFill>
                    <a:srgbClr val="FFFFFF"/>
                  </a:solidFill>
                  <a:latin typeface="Tekton" pitchFamily="34" charset="0"/>
                  <a:cs typeface="+mn-cs"/>
                </a:rPr>
                <a:t>Model</a:t>
              </a:r>
            </a:p>
          </p:txBody>
        </p:sp>
        <p:sp>
          <p:nvSpPr>
            <p:cNvPr id="16397" name="Rectangle 13"/>
            <p:cNvSpPr>
              <a:spLocks noChangeArrowheads="1"/>
            </p:cNvSpPr>
            <p:nvPr/>
          </p:nvSpPr>
          <p:spPr bwMode="auto">
            <a:xfrm>
              <a:off x="2278063" y="4632325"/>
              <a:ext cx="919162" cy="581025"/>
            </a:xfrm>
            <a:prstGeom prst="rect">
              <a:avLst/>
            </a:prstGeom>
            <a:noFill/>
            <a:ln w="12700">
              <a:noFill/>
              <a:miter lim="800000"/>
              <a:headEnd/>
              <a:tailEnd/>
            </a:ln>
          </p:spPr>
          <p:txBody>
            <a:bodyPr wrap="none">
              <a:spAutoFit/>
            </a:bodyPr>
            <a:lstStyle/>
            <a:p>
              <a:pPr algn="ctr" eaLnBrk="0" hangingPunct="0"/>
              <a:r>
                <a:rPr lang="en-US" i="1" dirty="0">
                  <a:solidFill>
                    <a:srgbClr val="FFFFFF"/>
                  </a:solidFill>
                  <a:latin typeface="Tekton" pitchFamily="34" charset="0"/>
                  <a:cs typeface="+mn-cs"/>
                </a:rPr>
                <a:t>Decision</a:t>
              </a:r>
            </a:p>
            <a:p>
              <a:pPr algn="ctr" eaLnBrk="0" hangingPunct="0"/>
              <a:r>
                <a:rPr lang="en-US" i="1" dirty="0">
                  <a:solidFill>
                    <a:srgbClr val="FFFFFF"/>
                  </a:solidFill>
                  <a:latin typeface="Tekton" pitchFamily="34" charset="0"/>
                  <a:cs typeface="+mn-cs"/>
                </a:rPr>
                <a:t>Tables</a:t>
              </a:r>
            </a:p>
          </p:txBody>
        </p:sp>
        <p:sp>
          <p:nvSpPr>
            <p:cNvPr id="16398" name="Rectangle 14"/>
            <p:cNvSpPr>
              <a:spLocks noChangeArrowheads="1"/>
            </p:cNvSpPr>
            <p:nvPr/>
          </p:nvSpPr>
          <p:spPr bwMode="auto">
            <a:xfrm>
              <a:off x="906463" y="2905125"/>
              <a:ext cx="976312" cy="825500"/>
            </a:xfrm>
            <a:prstGeom prst="rect">
              <a:avLst/>
            </a:prstGeom>
            <a:noFill/>
            <a:ln w="12700">
              <a:noFill/>
              <a:miter lim="800000"/>
              <a:headEnd/>
              <a:tailEnd/>
            </a:ln>
          </p:spPr>
          <p:txBody>
            <a:bodyPr wrap="none">
              <a:spAutoFit/>
            </a:bodyPr>
            <a:lstStyle/>
            <a:p>
              <a:pPr algn="ctr" eaLnBrk="0" hangingPunct="0"/>
              <a:r>
                <a:rPr lang="en-US" i="1" dirty="0">
                  <a:solidFill>
                    <a:srgbClr val="FFFFFF"/>
                  </a:solidFill>
                  <a:latin typeface="Tekton" pitchFamily="34" charset="0"/>
                  <a:cs typeface="+mn-cs"/>
                </a:rPr>
                <a:t>User</a:t>
              </a:r>
            </a:p>
            <a:p>
              <a:pPr algn="ctr" eaLnBrk="0" hangingPunct="0"/>
              <a:r>
                <a:rPr lang="en-US" i="1" dirty="0">
                  <a:solidFill>
                    <a:srgbClr val="FFFFFF"/>
                  </a:solidFill>
                  <a:latin typeface="Tekton" pitchFamily="34" charset="0"/>
                  <a:cs typeface="+mn-cs"/>
                </a:rPr>
                <a:t>Interface</a:t>
              </a:r>
            </a:p>
            <a:p>
              <a:pPr algn="ctr" eaLnBrk="0" hangingPunct="0"/>
              <a:r>
                <a:rPr lang="en-US" i="1" dirty="0">
                  <a:solidFill>
                    <a:srgbClr val="FFFFFF"/>
                  </a:solidFill>
                  <a:latin typeface="Tekton" pitchFamily="34" charset="0"/>
                  <a:cs typeface="+mn-cs"/>
                </a:rPr>
                <a:t>Model</a:t>
              </a:r>
            </a:p>
          </p:txBody>
        </p:sp>
        <p:sp>
          <p:nvSpPr>
            <p:cNvPr id="16399" name="Rectangle 15"/>
            <p:cNvSpPr>
              <a:spLocks noChangeArrowheads="1"/>
            </p:cNvSpPr>
            <p:nvPr/>
          </p:nvSpPr>
          <p:spPr bwMode="auto">
            <a:xfrm>
              <a:off x="4125913" y="4670425"/>
              <a:ext cx="969962" cy="581025"/>
            </a:xfrm>
            <a:prstGeom prst="rect">
              <a:avLst/>
            </a:prstGeom>
            <a:noFill/>
            <a:ln w="12700">
              <a:noFill/>
              <a:miter lim="800000"/>
              <a:headEnd/>
              <a:tailEnd/>
            </a:ln>
          </p:spPr>
          <p:txBody>
            <a:bodyPr wrap="none">
              <a:spAutoFit/>
            </a:bodyPr>
            <a:lstStyle/>
            <a:p>
              <a:pPr algn="ctr" eaLnBrk="0" hangingPunct="0"/>
              <a:r>
                <a:rPr lang="en-US" i="1" dirty="0">
                  <a:solidFill>
                    <a:srgbClr val="FFFFFF"/>
                  </a:solidFill>
                  <a:latin typeface="Tekton" pitchFamily="34" charset="0"/>
                  <a:cs typeface="+mn-cs"/>
                </a:rPr>
                <a:t>Decision </a:t>
              </a:r>
            </a:p>
            <a:p>
              <a:pPr algn="ctr" eaLnBrk="0" hangingPunct="0"/>
              <a:r>
                <a:rPr lang="en-US" i="1" dirty="0">
                  <a:solidFill>
                    <a:srgbClr val="FFFFFF"/>
                  </a:solidFill>
                  <a:latin typeface="Tekton" pitchFamily="34" charset="0"/>
                  <a:cs typeface="+mn-cs"/>
                </a:rPr>
                <a:t>Trees</a:t>
              </a:r>
            </a:p>
          </p:txBody>
        </p:sp>
        <p:sp>
          <p:nvSpPr>
            <p:cNvPr id="16400" name="Rectangle 16"/>
            <p:cNvSpPr>
              <a:spLocks noChangeArrowheads="1"/>
            </p:cNvSpPr>
            <p:nvPr/>
          </p:nvSpPr>
          <p:spPr bwMode="auto">
            <a:xfrm>
              <a:off x="6103938" y="4632325"/>
              <a:ext cx="681037" cy="581025"/>
            </a:xfrm>
            <a:prstGeom prst="rect">
              <a:avLst/>
            </a:prstGeom>
            <a:noFill/>
            <a:ln w="12700">
              <a:noFill/>
              <a:miter lim="800000"/>
              <a:headEnd/>
              <a:tailEnd/>
            </a:ln>
          </p:spPr>
          <p:txBody>
            <a:bodyPr wrap="none">
              <a:spAutoFit/>
            </a:bodyPr>
            <a:lstStyle/>
            <a:p>
              <a:pPr algn="ctr" eaLnBrk="0" hangingPunct="0"/>
              <a:r>
                <a:rPr lang="en-US" i="1" dirty="0">
                  <a:solidFill>
                    <a:srgbClr val="FFFFFF"/>
                  </a:solidFill>
                  <a:latin typeface="Tekton" pitchFamily="34" charset="0"/>
                  <a:cs typeface="+mn-cs"/>
                </a:rPr>
                <a:t>Use</a:t>
              </a:r>
            </a:p>
            <a:p>
              <a:pPr algn="ctr" eaLnBrk="0" hangingPunct="0"/>
              <a:r>
                <a:rPr lang="en-US" i="1" dirty="0">
                  <a:solidFill>
                    <a:srgbClr val="FFFFFF"/>
                  </a:solidFill>
                  <a:latin typeface="Tekton" pitchFamily="34" charset="0"/>
                  <a:cs typeface="+mn-cs"/>
                </a:rPr>
                <a:t>Cases</a:t>
              </a:r>
            </a:p>
          </p:txBody>
        </p:sp>
        <p:sp>
          <p:nvSpPr>
            <p:cNvPr id="16401" name="Text Box 17"/>
            <p:cNvSpPr txBox="1">
              <a:spLocks noChangeArrowheads="1"/>
            </p:cNvSpPr>
            <p:nvPr/>
          </p:nvSpPr>
          <p:spPr bwMode="auto">
            <a:xfrm>
              <a:off x="3067050" y="2152650"/>
              <a:ext cx="3771900" cy="336550"/>
            </a:xfrm>
            <a:prstGeom prst="rect">
              <a:avLst/>
            </a:prstGeom>
            <a:noFill/>
            <a:ln w="12700">
              <a:noFill/>
              <a:miter lim="800000"/>
              <a:headEnd/>
              <a:tailEnd/>
            </a:ln>
          </p:spPr>
          <p:txBody>
            <a:bodyPr>
              <a:spAutoFit/>
            </a:bodyPr>
            <a:lstStyle/>
            <a:p>
              <a:pPr algn="ctr" eaLnBrk="0" hangingPunct="0">
                <a:spcBef>
                  <a:spcPct val="50000"/>
                </a:spcBef>
              </a:pPr>
              <a:endParaRPr lang="en-US" i="1" dirty="0">
                <a:solidFill>
                  <a:srgbClr val="000000"/>
                </a:solidFill>
                <a:latin typeface="Tekton" pitchFamily="34" charset="0"/>
                <a:cs typeface="+mn-cs"/>
              </a:endParaRPr>
            </a:p>
          </p:txBody>
        </p:sp>
        <p:sp>
          <p:nvSpPr>
            <p:cNvPr id="16402" name="Text Box 18"/>
            <p:cNvSpPr txBox="1">
              <a:spLocks noChangeArrowheads="1"/>
            </p:cNvSpPr>
            <p:nvPr/>
          </p:nvSpPr>
          <p:spPr bwMode="auto">
            <a:xfrm>
              <a:off x="3124200" y="2497138"/>
              <a:ext cx="3352800" cy="715962"/>
            </a:xfrm>
            <a:prstGeom prst="rect">
              <a:avLst/>
            </a:prstGeom>
            <a:solidFill>
              <a:srgbClr val="FFFF00"/>
            </a:solidFill>
            <a:ln w="12700">
              <a:solidFill>
                <a:schemeClr val="tx1"/>
              </a:solidFill>
              <a:miter lim="800000"/>
              <a:headEnd/>
              <a:tailEnd/>
            </a:ln>
          </p:spPr>
          <p:txBody>
            <a:bodyPr>
              <a:spAutoFit/>
            </a:bodyPr>
            <a:lstStyle/>
            <a:p>
              <a:pPr algn="ctr" eaLnBrk="0" hangingPunct="0">
                <a:spcBef>
                  <a:spcPct val="50000"/>
                </a:spcBef>
              </a:pPr>
              <a:r>
                <a:rPr lang="en-US" i="1" dirty="0">
                  <a:solidFill>
                    <a:srgbClr val="000000"/>
                  </a:solidFill>
                  <a:latin typeface="Arial" charset="0"/>
                  <a:cs typeface="+mn-cs"/>
                </a:rPr>
                <a:t>Requirement Document in </a:t>
              </a:r>
            </a:p>
            <a:p>
              <a:pPr algn="ctr" eaLnBrk="0" hangingPunct="0">
                <a:spcBef>
                  <a:spcPct val="50000"/>
                </a:spcBef>
              </a:pPr>
              <a:r>
                <a:rPr lang="en-US" i="1" dirty="0">
                  <a:solidFill>
                    <a:srgbClr val="000000"/>
                  </a:solidFill>
                  <a:latin typeface="Arial" charset="0"/>
                  <a:cs typeface="+mn-cs"/>
                </a:rPr>
                <a:t>Natural Language</a:t>
              </a:r>
            </a:p>
          </p:txBody>
        </p:sp>
        <p:sp>
          <p:nvSpPr>
            <p:cNvPr id="16403" name="Line 19"/>
            <p:cNvSpPr>
              <a:spLocks noChangeShapeType="1"/>
            </p:cNvSpPr>
            <p:nvPr/>
          </p:nvSpPr>
          <p:spPr bwMode="auto">
            <a:xfrm>
              <a:off x="6172200" y="1638300"/>
              <a:ext cx="0" cy="781050"/>
            </a:xfrm>
            <a:prstGeom prst="line">
              <a:avLst/>
            </a:prstGeom>
            <a:noFill/>
            <a:ln w="12700">
              <a:solidFill>
                <a:schemeClr val="tx1"/>
              </a:solidFill>
              <a:round/>
              <a:headEnd type="triangle" w="med" len="med"/>
              <a:tailEnd type="triangle" w="med" len="med"/>
            </a:ln>
          </p:spPr>
          <p:txBody>
            <a:bodyPr/>
            <a:lstStyle/>
            <a:p>
              <a:pPr algn="ctr" eaLnBrk="0" hangingPunct="0"/>
              <a:endParaRPr lang="en-US" i="1" dirty="0">
                <a:solidFill>
                  <a:srgbClr val="000000"/>
                </a:solidFill>
                <a:latin typeface="Tekton" pitchFamily="34" charset="0"/>
                <a:cs typeface="+mn-cs"/>
              </a:endParaRPr>
            </a:p>
          </p:txBody>
        </p:sp>
        <p:sp>
          <p:nvSpPr>
            <p:cNvPr id="16404" name="Line 20"/>
            <p:cNvSpPr>
              <a:spLocks noChangeShapeType="1"/>
            </p:cNvSpPr>
            <p:nvPr/>
          </p:nvSpPr>
          <p:spPr bwMode="auto">
            <a:xfrm>
              <a:off x="4572000" y="1638300"/>
              <a:ext cx="0" cy="838200"/>
            </a:xfrm>
            <a:prstGeom prst="line">
              <a:avLst/>
            </a:prstGeom>
            <a:noFill/>
            <a:ln w="12700">
              <a:solidFill>
                <a:schemeClr val="tx1"/>
              </a:solidFill>
              <a:round/>
              <a:headEnd type="triangle" w="med" len="med"/>
              <a:tailEnd type="triangle" w="med" len="med"/>
            </a:ln>
          </p:spPr>
          <p:txBody>
            <a:bodyPr/>
            <a:lstStyle/>
            <a:p>
              <a:pPr algn="ctr" eaLnBrk="0" hangingPunct="0"/>
              <a:endParaRPr lang="en-US" i="1" dirty="0">
                <a:solidFill>
                  <a:srgbClr val="000000"/>
                </a:solidFill>
                <a:latin typeface="Tekton" pitchFamily="34" charset="0"/>
                <a:cs typeface="+mn-cs"/>
              </a:endParaRPr>
            </a:p>
          </p:txBody>
        </p:sp>
        <p:sp>
          <p:nvSpPr>
            <p:cNvPr id="16405" name="Line 21"/>
            <p:cNvSpPr>
              <a:spLocks noChangeShapeType="1"/>
            </p:cNvSpPr>
            <p:nvPr/>
          </p:nvSpPr>
          <p:spPr bwMode="auto">
            <a:xfrm>
              <a:off x="2647950" y="1638300"/>
              <a:ext cx="876300" cy="876300"/>
            </a:xfrm>
            <a:prstGeom prst="line">
              <a:avLst/>
            </a:prstGeom>
            <a:noFill/>
            <a:ln w="12700">
              <a:solidFill>
                <a:schemeClr val="tx1"/>
              </a:solidFill>
              <a:round/>
              <a:headEnd type="triangle" w="med" len="med"/>
              <a:tailEnd type="triangle" w="med" len="med"/>
            </a:ln>
          </p:spPr>
          <p:txBody>
            <a:bodyPr/>
            <a:lstStyle/>
            <a:p>
              <a:pPr algn="ctr" eaLnBrk="0" hangingPunct="0"/>
              <a:endParaRPr lang="en-US" i="1" dirty="0">
                <a:solidFill>
                  <a:srgbClr val="000000"/>
                </a:solidFill>
                <a:latin typeface="Tekton" pitchFamily="34" charset="0"/>
                <a:cs typeface="+mn-cs"/>
              </a:endParaRPr>
            </a:p>
          </p:txBody>
        </p:sp>
        <p:sp>
          <p:nvSpPr>
            <p:cNvPr id="16406" name="Line 22"/>
            <p:cNvSpPr>
              <a:spLocks noChangeShapeType="1"/>
            </p:cNvSpPr>
            <p:nvPr/>
          </p:nvSpPr>
          <p:spPr bwMode="auto">
            <a:xfrm>
              <a:off x="2076450" y="2895600"/>
              <a:ext cx="1028700" cy="0"/>
            </a:xfrm>
            <a:prstGeom prst="line">
              <a:avLst/>
            </a:prstGeom>
            <a:noFill/>
            <a:ln w="12700">
              <a:solidFill>
                <a:schemeClr val="tx1"/>
              </a:solidFill>
              <a:round/>
              <a:headEnd type="triangle" w="med" len="med"/>
              <a:tailEnd type="triangle" w="med" len="med"/>
            </a:ln>
          </p:spPr>
          <p:txBody>
            <a:bodyPr/>
            <a:lstStyle/>
            <a:p>
              <a:pPr algn="ctr" eaLnBrk="0" hangingPunct="0"/>
              <a:endParaRPr lang="en-US" i="1" dirty="0">
                <a:solidFill>
                  <a:srgbClr val="000000"/>
                </a:solidFill>
                <a:latin typeface="Tekton" pitchFamily="34" charset="0"/>
                <a:cs typeface="+mn-cs"/>
              </a:endParaRPr>
            </a:p>
          </p:txBody>
        </p:sp>
        <p:sp>
          <p:nvSpPr>
            <p:cNvPr id="16407" name="Line 23"/>
            <p:cNvSpPr>
              <a:spLocks noChangeShapeType="1"/>
            </p:cNvSpPr>
            <p:nvPr/>
          </p:nvSpPr>
          <p:spPr bwMode="auto">
            <a:xfrm flipH="1">
              <a:off x="6477000" y="2876550"/>
              <a:ext cx="1028700" cy="0"/>
            </a:xfrm>
            <a:prstGeom prst="line">
              <a:avLst/>
            </a:prstGeom>
            <a:noFill/>
            <a:ln w="12700">
              <a:solidFill>
                <a:schemeClr val="tx1"/>
              </a:solidFill>
              <a:round/>
              <a:headEnd type="triangle" w="med" len="med"/>
              <a:tailEnd type="triangle" w="med" len="med"/>
            </a:ln>
          </p:spPr>
          <p:txBody>
            <a:bodyPr/>
            <a:lstStyle/>
            <a:p>
              <a:pPr algn="ctr" eaLnBrk="0" hangingPunct="0"/>
              <a:endParaRPr lang="en-US" i="1" dirty="0">
                <a:solidFill>
                  <a:srgbClr val="000000"/>
                </a:solidFill>
                <a:latin typeface="Tekton" pitchFamily="34" charset="0"/>
                <a:cs typeface="+mn-cs"/>
              </a:endParaRPr>
            </a:p>
          </p:txBody>
        </p:sp>
        <p:sp>
          <p:nvSpPr>
            <p:cNvPr id="16408" name="Line 24"/>
            <p:cNvSpPr>
              <a:spLocks noChangeShapeType="1"/>
            </p:cNvSpPr>
            <p:nvPr/>
          </p:nvSpPr>
          <p:spPr bwMode="auto">
            <a:xfrm>
              <a:off x="4572000" y="3219450"/>
              <a:ext cx="0" cy="1104900"/>
            </a:xfrm>
            <a:prstGeom prst="line">
              <a:avLst/>
            </a:prstGeom>
            <a:noFill/>
            <a:ln w="12700">
              <a:solidFill>
                <a:schemeClr val="tx1"/>
              </a:solidFill>
              <a:round/>
              <a:headEnd type="triangle" w="med" len="med"/>
              <a:tailEnd type="triangle" w="med" len="med"/>
            </a:ln>
          </p:spPr>
          <p:txBody>
            <a:bodyPr/>
            <a:lstStyle/>
            <a:p>
              <a:pPr algn="ctr" eaLnBrk="0" hangingPunct="0"/>
              <a:endParaRPr lang="en-US" i="1" dirty="0">
                <a:solidFill>
                  <a:srgbClr val="000000"/>
                </a:solidFill>
                <a:latin typeface="Tekton" pitchFamily="34" charset="0"/>
                <a:cs typeface="+mn-cs"/>
              </a:endParaRPr>
            </a:p>
          </p:txBody>
        </p:sp>
        <p:sp>
          <p:nvSpPr>
            <p:cNvPr id="16409" name="Line 25"/>
            <p:cNvSpPr>
              <a:spLocks noChangeShapeType="1"/>
            </p:cNvSpPr>
            <p:nvPr/>
          </p:nvSpPr>
          <p:spPr bwMode="auto">
            <a:xfrm flipH="1">
              <a:off x="2952750" y="3257550"/>
              <a:ext cx="704850" cy="1085850"/>
            </a:xfrm>
            <a:prstGeom prst="line">
              <a:avLst/>
            </a:prstGeom>
            <a:noFill/>
            <a:ln w="12700">
              <a:solidFill>
                <a:schemeClr val="tx1"/>
              </a:solidFill>
              <a:round/>
              <a:headEnd type="triangle" w="med" len="med"/>
              <a:tailEnd type="triangle" w="med" len="med"/>
            </a:ln>
          </p:spPr>
          <p:txBody>
            <a:bodyPr/>
            <a:lstStyle/>
            <a:p>
              <a:pPr algn="ctr" eaLnBrk="0" hangingPunct="0"/>
              <a:endParaRPr lang="en-US" i="1" dirty="0">
                <a:solidFill>
                  <a:srgbClr val="000000"/>
                </a:solidFill>
                <a:latin typeface="Tekton" pitchFamily="34" charset="0"/>
                <a:cs typeface="+mn-cs"/>
              </a:endParaRPr>
            </a:p>
          </p:txBody>
        </p:sp>
        <p:sp>
          <p:nvSpPr>
            <p:cNvPr id="16410" name="Line 26"/>
            <p:cNvSpPr>
              <a:spLocks noChangeShapeType="1"/>
            </p:cNvSpPr>
            <p:nvPr/>
          </p:nvSpPr>
          <p:spPr bwMode="auto">
            <a:xfrm>
              <a:off x="5810250" y="3238500"/>
              <a:ext cx="685800" cy="1085850"/>
            </a:xfrm>
            <a:prstGeom prst="line">
              <a:avLst/>
            </a:prstGeom>
            <a:noFill/>
            <a:ln w="12700">
              <a:solidFill>
                <a:schemeClr val="tx1"/>
              </a:solidFill>
              <a:round/>
              <a:headEnd type="triangle" w="med" len="med"/>
              <a:tailEnd type="triangle" w="med" len="med"/>
            </a:ln>
          </p:spPr>
          <p:txBody>
            <a:bodyPr/>
            <a:lstStyle/>
            <a:p>
              <a:pPr algn="ctr" eaLnBrk="0" hangingPunct="0"/>
              <a:endParaRPr lang="en-US" i="1" dirty="0">
                <a:solidFill>
                  <a:srgbClr val="000000"/>
                </a:solidFill>
                <a:latin typeface="Tekton" pitchFamily="34" charset="0"/>
                <a:cs typeface="+mn-cs"/>
              </a:endParaRPr>
            </a:p>
          </p:txBody>
        </p:sp>
      </p:grpSp>
      <p:pic>
        <p:nvPicPr>
          <p:cNvPr id="1559554" name="Picture 2" descr="http://www.wowmortgageleads.com/images/checkmark_yellow.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63875" y="5407025"/>
            <a:ext cx="285750" cy="352425"/>
          </a:xfrm>
          <a:prstGeom prst="rect">
            <a:avLst/>
          </a:prstGeom>
          <a:noFill/>
        </p:spPr>
      </p:pic>
      <p:pic>
        <p:nvPicPr>
          <p:cNvPr id="30" name="Picture 2" descr="http://www.wowmortgageleads.com/images/checkmark_yellow.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26400" y="3444875"/>
            <a:ext cx="285750" cy="352425"/>
          </a:xfrm>
          <a:prstGeom prst="rect">
            <a:avLst/>
          </a:prstGeom>
          <a:noFill/>
        </p:spPr>
      </p:pic>
    </p:spTree>
    <p:extLst>
      <p:ext uri="{BB962C8B-B14F-4D97-AF65-F5344CB8AC3E}">
        <p14:creationId xmlns:p14="http://schemas.microsoft.com/office/powerpoint/2010/main" val="3486454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6866" name="Rectangle 2"/>
          <p:cNvSpPr>
            <a:spLocks noGrp="1" noChangeArrowheads="1"/>
          </p:cNvSpPr>
          <p:nvPr>
            <p:ph type="title"/>
          </p:nvPr>
        </p:nvSpPr>
        <p:spPr/>
        <p:txBody>
          <a:bodyPr/>
          <a:lstStyle/>
          <a:p>
            <a:r>
              <a:rPr lang="en-US" dirty="0" smtClean="0"/>
              <a:t>Binary Decision Table</a:t>
            </a:r>
            <a:br>
              <a:rPr lang="en-US" dirty="0" smtClean="0"/>
            </a:br>
            <a:r>
              <a:rPr lang="en-US" sz="2000" dirty="0" smtClean="0"/>
              <a:t>Example</a:t>
            </a:r>
            <a:endParaRPr lang="en-US" sz="2000" dirty="0"/>
          </a:p>
        </p:txBody>
      </p:sp>
      <p:graphicFrame>
        <p:nvGraphicFramePr>
          <p:cNvPr id="1316969" name="Group 105"/>
          <p:cNvGraphicFramePr>
            <a:graphicFrameLocks noGrp="1"/>
          </p:cNvGraphicFramePr>
          <p:nvPr>
            <p:ph idx="1"/>
          </p:nvPr>
        </p:nvGraphicFramePr>
        <p:xfrm>
          <a:off x="1654175" y="2030413"/>
          <a:ext cx="6716713" cy="3535680"/>
        </p:xfrm>
        <a:graphic>
          <a:graphicData uri="http://schemas.openxmlformats.org/drawingml/2006/table">
            <a:tbl>
              <a:tblPr/>
              <a:tblGrid>
                <a:gridCol w="2630488"/>
                <a:gridCol w="625475"/>
                <a:gridCol w="485775"/>
                <a:gridCol w="528637"/>
                <a:gridCol w="495300"/>
                <a:gridCol w="539750"/>
                <a:gridCol w="527050"/>
                <a:gridCol w="474663"/>
                <a:gridCol w="409575"/>
              </a:tblGrid>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Product in Stock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Sufficient money deposited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Correct Change Available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ekton" pitchFamily="34" charset="0"/>
                        </a:rPr>
                        <a:t>Effect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Dispense product and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Out of Stock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Add Money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Please Use Correct Change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64352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Non Binary Tables</a:t>
            </a:r>
            <a:endParaRPr lang="en-US" dirty="0"/>
          </a:p>
        </p:txBody>
      </p:sp>
      <p:sp>
        <p:nvSpPr>
          <p:cNvPr id="3" name="Content Placeholder 2"/>
          <p:cNvSpPr>
            <a:spLocks noGrp="1"/>
          </p:cNvSpPr>
          <p:nvPr>
            <p:ph idx="1"/>
          </p:nvPr>
        </p:nvSpPr>
        <p:spPr/>
        <p:txBody>
          <a:bodyPr/>
          <a:lstStyle/>
          <a:p>
            <a:r>
              <a:rPr lang="en-US" dirty="0" smtClean="0"/>
              <a:t>Number of columns (test scenarios)</a:t>
            </a:r>
          </a:p>
          <a:p>
            <a:pPr lvl="1">
              <a:buFont typeface="Courier New" pitchFamily="49" charset="0"/>
              <a:buChar char="o"/>
            </a:pPr>
            <a:r>
              <a:rPr lang="en-US" dirty="0" smtClean="0"/>
              <a:t>2</a:t>
            </a:r>
            <a:r>
              <a:rPr lang="en-US" baseline="30000" dirty="0" smtClean="0"/>
              <a:t>n</a:t>
            </a:r>
            <a:r>
              <a:rPr lang="en-US" dirty="0" smtClean="0"/>
              <a:t> where n = the number of causes</a:t>
            </a:r>
          </a:p>
          <a:p>
            <a:r>
              <a:rPr lang="en-US" dirty="0" smtClean="0"/>
              <a:t>Populating the table</a:t>
            </a:r>
          </a:p>
          <a:p>
            <a:pPr lvl="1">
              <a:buFont typeface="Courier New" pitchFamily="49" charset="0"/>
              <a:buChar char="o"/>
            </a:pPr>
            <a:r>
              <a:rPr lang="en-US" dirty="0" smtClean="0"/>
              <a:t>Bottom row: alternate “Yes/No” until all columns are filled</a:t>
            </a:r>
          </a:p>
          <a:p>
            <a:pPr lvl="1">
              <a:buFont typeface="Courier New" pitchFamily="49" charset="0"/>
              <a:buChar char="o"/>
            </a:pPr>
            <a:r>
              <a:rPr lang="en-US" dirty="0" smtClean="0"/>
              <a:t>Each higher row: repeat “Yes”  N times followed by “No” N times until all columns are filled</a:t>
            </a:r>
          </a:p>
          <a:p>
            <a:pPr lvl="2"/>
            <a:r>
              <a:rPr lang="en-US" dirty="0" smtClean="0"/>
              <a:t>N is calculated as 2</a:t>
            </a:r>
            <a:r>
              <a:rPr lang="en-US" baseline="30000" dirty="0" smtClean="0"/>
              <a:t>x</a:t>
            </a:r>
            <a:r>
              <a:rPr lang="en-US" dirty="0" smtClean="0"/>
              <a:t> where X equals the number of rows under the current row.</a:t>
            </a:r>
          </a:p>
          <a:p>
            <a:pPr lvl="1">
              <a:buNone/>
            </a:pPr>
            <a:endParaRPr lang="en-US" dirty="0" smtClean="0"/>
          </a:p>
        </p:txBody>
      </p:sp>
    </p:spTree>
    <p:extLst>
      <p:ext uri="{BB962C8B-B14F-4D97-AF65-F5344CB8AC3E}">
        <p14:creationId xmlns:p14="http://schemas.microsoft.com/office/powerpoint/2010/main" val="911468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p:cNvSpPr>
            <a:spLocks noGrp="1" noChangeArrowheads="1"/>
          </p:cNvSpPr>
          <p:nvPr>
            <p:ph type="title"/>
          </p:nvPr>
        </p:nvSpPr>
        <p:spPr/>
        <p:txBody>
          <a:bodyPr/>
          <a:lstStyle/>
          <a:p>
            <a:r>
              <a:rPr lang="en-US" dirty="0" smtClean="0"/>
              <a:t>Requirements </a:t>
            </a:r>
            <a:r>
              <a:rPr lang="en-US" dirty="0"/>
              <a:t>to Scenarios</a:t>
            </a:r>
          </a:p>
        </p:txBody>
      </p:sp>
      <p:grpSp>
        <p:nvGrpSpPr>
          <p:cNvPr id="2" name="Group 6"/>
          <p:cNvGrpSpPr>
            <a:grpSpLocks/>
          </p:cNvGrpSpPr>
          <p:nvPr/>
        </p:nvGrpSpPr>
        <p:grpSpPr bwMode="auto">
          <a:xfrm>
            <a:off x="2124075" y="2511425"/>
            <a:ext cx="4960938" cy="2301875"/>
            <a:chOff x="1338" y="1582"/>
            <a:chExt cx="3125" cy="1450"/>
          </a:xfrm>
        </p:grpSpPr>
        <p:sp>
          <p:nvSpPr>
            <p:cNvPr id="1307651" name="Rectangle 3"/>
            <p:cNvSpPr>
              <a:spLocks noChangeArrowheads="1"/>
            </p:cNvSpPr>
            <p:nvPr/>
          </p:nvSpPr>
          <p:spPr bwMode="auto">
            <a:xfrm>
              <a:off x="1338" y="1582"/>
              <a:ext cx="3125" cy="1450"/>
            </a:xfrm>
            <a:prstGeom prst="rect">
              <a:avLst/>
            </a:prstGeom>
            <a:solidFill>
              <a:srgbClr val="FFFFCC"/>
            </a:solidFill>
            <a:ln w="9525">
              <a:solidFill>
                <a:schemeClr val="tx1"/>
              </a:solidFill>
              <a:miter lim="800000"/>
              <a:headEnd/>
              <a:tailEnd/>
            </a:ln>
            <a:effectLst/>
          </p:spPr>
          <p:txBody>
            <a:bodyPr wrap="none" anchor="ctr">
              <a:spAutoFit/>
            </a:bodyPr>
            <a:lstStyle/>
            <a:p>
              <a:pPr algn="ctr" eaLnBrk="0" hangingPunct="0"/>
              <a:endParaRPr lang="en-US" dirty="0">
                <a:solidFill>
                  <a:srgbClr val="000000"/>
                </a:solidFill>
                <a:latin typeface="Tekton" pitchFamily="34" charset="0"/>
                <a:cs typeface="+mn-cs"/>
              </a:endParaRPr>
            </a:p>
          </p:txBody>
        </p:sp>
        <p:sp>
          <p:nvSpPr>
            <p:cNvPr id="1307653" name="Text Box 5"/>
            <p:cNvSpPr txBox="1">
              <a:spLocks noChangeArrowheads="1"/>
            </p:cNvSpPr>
            <p:nvPr/>
          </p:nvSpPr>
          <p:spPr bwMode="auto">
            <a:xfrm>
              <a:off x="1884" y="2022"/>
              <a:ext cx="1985" cy="634"/>
            </a:xfrm>
            <a:prstGeom prst="rect">
              <a:avLst/>
            </a:prstGeom>
            <a:noFill/>
            <a:ln w="9525">
              <a:noFill/>
              <a:miter lim="800000"/>
              <a:headEnd/>
              <a:tailEnd/>
            </a:ln>
            <a:effectLst/>
          </p:spPr>
          <p:txBody>
            <a:bodyPr>
              <a:spAutoFit/>
            </a:bodyPr>
            <a:lstStyle/>
            <a:p>
              <a:pPr algn="ctr" eaLnBrk="0" hangingPunct="0">
                <a:spcBef>
                  <a:spcPct val="50000"/>
                </a:spcBef>
              </a:pPr>
              <a:r>
                <a:rPr lang="en-US" sz="2000" dirty="0">
                  <a:solidFill>
                    <a:srgbClr val="000000"/>
                  </a:solidFill>
                  <a:latin typeface="Tekton" pitchFamily="34" charset="0"/>
                  <a:cs typeface="+mn-cs"/>
                </a:rPr>
                <a:t>A customer can use</a:t>
              </a:r>
              <a:br>
                <a:rPr lang="en-US" sz="2000" dirty="0">
                  <a:solidFill>
                    <a:srgbClr val="000000"/>
                  </a:solidFill>
                  <a:latin typeface="Tekton" pitchFamily="34" charset="0"/>
                  <a:cs typeface="+mn-cs"/>
                </a:rPr>
              </a:br>
              <a:r>
                <a:rPr lang="en-US" sz="2000" dirty="0">
                  <a:solidFill>
                    <a:srgbClr val="000000"/>
                  </a:solidFill>
                  <a:latin typeface="Tekton" pitchFamily="34" charset="0"/>
                  <a:cs typeface="+mn-cs"/>
                </a:rPr>
                <a:t>cash to purchase a soda</a:t>
              </a:r>
              <a:br>
                <a:rPr lang="en-US" sz="2000" dirty="0">
                  <a:solidFill>
                    <a:srgbClr val="000000"/>
                  </a:solidFill>
                  <a:latin typeface="Tekton" pitchFamily="34" charset="0"/>
                  <a:cs typeface="+mn-cs"/>
                </a:rPr>
              </a:br>
              <a:r>
                <a:rPr lang="en-US" sz="2000" dirty="0">
                  <a:solidFill>
                    <a:srgbClr val="000000"/>
                  </a:solidFill>
                  <a:latin typeface="Tekton" pitchFamily="34" charset="0"/>
                  <a:cs typeface="+mn-cs"/>
                </a:rPr>
                <a:t>at the vending machine</a:t>
              </a:r>
            </a:p>
          </p:txBody>
        </p:sp>
      </p:grpSp>
      <p:sp>
        <p:nvSpPr>
          <p:cNvPr id="1307655" name="Text Box 7"/>
          <p:cNvSpPr txBox="1">
            <a:spLocks noChangeArrowheads="1"/>
          </p:cNvSpPr>
          <p:nvPr/>
        </p:nvSpPr>
        <p:spPr bwMode="auto">
          <a:xfrm>
            <a:off x="1150938" y="5011738"/>
            <a:ext cx="7156767" cy="1200329"/>
          </a:xfrm>
          <a:prstGeom prst="rect">
            <a:avLst/>
          </a:prstGeom>
          <a:noFill/>
          <a:ln w="9525">
            <a:noFill/>
            <a:miter lim="800000"/>
            <a:headEnd/>
            <a:tailEnd/>
          </a:ln>
          <a:effectLst/>
        </p:spPr>
        <p:txBody>
          <a:bodyPr wrap="none">
            <a:spAutoFit/>
          </a:bodyPr>
          <a:lstStyle/>
          <a:p>
            <a:pPr eaLnBrk="0" hangingPunct="0"/>
            <a:r>
              <a:rPr lang="en-US" sz="1800" b="1" dirty="0">
                <a:solidFill>
                  <a:srgbClr val="000000"/>
                </a:solidFill>
                <a:latin typeface="Tekton" pitchFamily="34" charset="0"/>
                <a:cs typeface="+mn-cs"/>
              </a:rPr>
              <a:t>Notes from conversation with the client:  </a:t>
            </a:r>
            <a:r>
              <a:rPr lang="en-US" sz="1800" dirty="0">
                <a:solidFill>
                  <a:srgbClr val="000000"/>
                </a:solidFill>
                <a:latin typeface="Tekton" pitchFamily="34" charset="0"/>
                <a:cs typeface="+mn-cs"/>
              </a:rPr>
              <a:t>If product not in stock, </a:t>
            </a:r>
          </a:p>
          <a:p>
            <a:pPr eaLnBrk="0" hangingPunct="0"/>
            <a:r>
              <a:rPr lang="en-US" sz="1800" dirty="0">
                <a:solidFill>
                  <a:srgbClr val="000000"/>
                </a:solidFill>
                <a:latin typeface="Tekton" pitchFamily="34" charset="0"/>
                <a:cs typeface="+mn-cs"/>
              </a:rPr>
              <a:t>display out of stock message,  otherwise if product in stock and </a:t>
            </a:r>
          </a:p>
          <a:p>
            <a:pPr eaLnBrk="0" hangingPunct="0"/>
            <a:r>
              <a:rPr lang="en-US" sz="1800" dirty="0">
                <a:solidFill>
                  <a:srgbClr val="000000"/>
                </a:solidFill>
                <a:latin typeface="Tekton" pitchFamily="34" charset="0"/>
                <a:cs typeface="+mn-cs"/>
              </a:rPr>
              <a:t>sufficient cash deposited then dispense product and change. </a:t>
            </a:r>
          </a:p>
          <a:p>
            <a:pPr eaLnBrk="0" hangingPunct="0"/>
            <a:r>
              <a:rPr lang="en-US" sz="1800" dirty="0">
                <a:solidFill>
                  <a:srgbClr val="000000"/>
                </a:solidFill>
                <a:latin typeface="Tekton" pitchFamily="34" charset="0"/>
                <a:cs typeface="+mn-cs"/>
              </a:rPr>
              <a:t>Otherwise if insufficient cash deposited display add money message</a:t>
            </a:r>
          </a:p>
        </p:txBody>
      </p:sp>
    </p:spTree>
    <p:extLst>
      <p:ext uri="{BB962C8B-B14F-4D97-AF65-F5344CB8AC3E}">
        <p14:creationId xmlns:p14="http://schemas.microsoft.com/office/powerpoint/2010/main" val="1023599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ChangeArrowheads="1"/>
          </p:cNvSpPr>
          <p:nvPr>
            <p:ph type="title"/>
          </p:nvPr>
        </p:nvSpPr>
        <p:spPr/>
        <p:txBody>
          <a:bodyPr/>
          <a:lstStyle/>
          <a:p>
            <a:r>
              <a:rPr lang="en-US" dirty="0"/>
              <a:t>Test Cases</a:t>
            </a:r>
          </a:p>
        </p:txBody>
      </p:sp>
      <p:sp>
        <p:nvSpPr>
          <p:cNvPr id="1308675" name="Rectangle 3"/>
          <p:cNvSpPr>
            <a:spLocks noGrp="1" noChangeArrowheads="1"/>
          </p:cNvSpPr>
          <p:nvPr>
            <p:ph type="body" idx="1"/>
          </p:nvPr>
        </p:nvSpPr>
        <p:spPr/>
        <p:txBody>
          <a:bodyPr/>
          <a:lstStyle/>
          <a:p>
            <a:r>
              <a:rPr lang="en-US" dirty="0"/>
              <a:t>Input</a:t>
            </a:r>
          </a:p>
          <a:p>
            <a:pPr lvl="1"/>
            <a:r>
              <a:rPr lang="en-US" dirty="0"/>
              <a:t>Amount and type of cash</a:t>
            </a:r>
          </a:p>
          <a:p>
            <a:pPr lvl="1"/>
            <a:endParaRPr lang="en-US" dirty="0"/>
          </a:p>
          <a:p>
            <a:r>
              <a:rPr lang="en-US" dirty="0"/>
              <a:t>Preconditions</a:t>
            </a:r>
          </a:p>
          <a:p>
            <a:pPr lvl="1"/>
            <a:r>
              <a:rPr lang="en-US" dirty="0"/>
              <a:t>Stock level of product</a:t>
            </a:r>
          </a:p>
          <a:p>
            <a:pPr lvl="1"/>
            <a:r>
              <a:rPr lang="en-US" dirty="0"/>
              <a:t>Change available in machine</a:t>
            </a:r>
          </a:p>
        </p:txBody>
      </p:sp>
      <p:pic>
        <p:nvPicPr>
          <p:cNvPr id="1308679" name="Picture 7" descr="coins800"/>
          <p:cNvPicPr>
            <a:picLocks noChangeAspect="1" noChangeArrowheads="1"/>
          </p:cNvPicPr>
          <p:nvPr/>
        </p:nvPicPr>
        <p:blipFill>
          <a:blip r:embed="rId2" cstate="print"/>
          <a:srcRect/>
          <a:stretch>
            <a:fillRect/>
          </a:stretch>
        </p:blipFill>
        <p:spPr bwMode="auto">
          <a:xfrm>
            <a:off x="687388" y="776288"/>
            <a:ext cx="1435100" cy="990600"/>
          </a:xfrm>
          <a:prstGeom prst="rect">
            <a:avLst/>
          </a:prstGeom>
          <a:noFill/>
        </p:spPr>
      </p:pic>
      <p:pic>
        <p:nvPicPr>
          <p:cNvPr id="1308681" name="Picture 9" descr="vending_coke_bottle_big"/>
          <p:cNvPicPr>
            <a:picLocks noChangeAspect="1" noChangeArrowheads="1"/>
          </p:cNvPicPr>
          <p:nvPr/>
        </p:nvPicPr>
        <p:blipFill>
          <a:blip r:embed="rId3" cstate="print"/>
          <a:srcRect/>
          <a:stretch>
            <a:fillRect/>
          </a:stretch>
        </p:blipFill>
        <p:spPr bwMode="auto">
          <a:xfrm>
            <a:off x="5957888" y="1643063"/>
            <a:ext cx="2600325" cy="4510087"/>
          </a:xfrm>
          <a:prstGeom prst="rect">
            <a:avLst/>
          </a:prstGeom>
          <a:noFill/>
        </p:spPr>
      </p:pic>
    </p:spTree>
    <p:extLst>
      <p:ext uri="{BB962C8B-B14F-4D97-AF65-F5344CB8AC3E}">
        <p14:creationId xmlns:p14="http://schemas.microsoft.com/office/powerpoint/2010/main" val="602079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9698" name="Rectangle 2"/>
          <p:cNvSpPr>
            <a:spLocks noGrp="1" noChangeArrowheads="1"/>
          </p:cNvSpPr>
          <p:nvPr>
            <p:ph type="title"/>
          </p:nvPr>
        </p:nvSpPr>
        <p:spPr/>
        <p:txBody>
          <a:bodyPr/>
          <a:lstStyle/>
          <a:p>
            <a:r>
              <a:rPr lang="en-US" dirty="0"/>
              <a:t>Decision Table</a:t>
            </a:r>
          </a:p>
        </p:txBody>
      </p:sp>
      <p:graphicFrame>
        <p:nvGraphicFramePr>
          <p:cNvPr id="1309817" name="Group 121"/>
          <p:cNvGraphicFramePr>
            <a:graphicFrameLocks noGrp="1"/>
          </p:cNvGraphicFramePr>
          <p:nvPr>
            <p:ph idx="1"/>
          </p:nvPr>
        </p:nvGraphicFramePr>
        <p:xfrm>
          <a:off x="1654175" y="2030413"/>
          <a:ext cx="6716713" cy="2956560"/>
        </p:xfrm>
        <a:graphic>
          <a:graphicData uri="http://schemas.openxmlformats.org/drawingml/2006/table">
            <a:tbl>
              <a:tblPr/>
              <a:tblGrid>
                <a:gridCol w="2630488"/>
                <a:gridCol w="625475"/>
                <a:gridCol w="485775"/>
                <a:gridCol w="528637"/>
                <a:gridCol w="495300"/>
                <a:gridCol w="539750"/>
                <a:gridCol w="527050"/>
                <a:gridCol w="474663"/>
                <a:gridCol w="409575"/>
              </a:tblGrid>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Product in Stock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Sufficient money deposited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Correct Change Available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ekton" pitchFamily="34" charset="0"/>
                        </a:rPr>
                        <a:t>Result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Dispense product and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Out of Stock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Add Money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9818" name="Text Box 122"/>
          <p:cNvSpPr txBox="1">
            <a:spLocks noChangeArrowheads="1"/>
          </p:cNvSpPr>
          <p:nvPr/>
        </p:nvSpPr>
        <p:spPr bwMode="auto">
          <a:xfrm>
            <a:off x="1595438" y="5184775"/>
            <a:ext cx="5541962" cy="942975"/>
          </a:xfrm>
          <a:prstGeom prst="rect">
            <a:avLst/>
          </a:prstGeom>
          <a:noFill/>
          <a:ln w="9525">
            <a:noFill/>
            <a:miter lim="800000"/>
            <a:headEnd/>
            <a:tailEnd/>
          </a:ln>
          <a:effectLst/>
        </p:spPr>
        <p:txBody>
          <a:bodyPr wrap="none">
            <a:spAutoFit/>
          </a:bodyPr>
          <a:lstStyle/>
          <a:p>
            <a:pPr eaLnBrk="0" hangingPunct="0"/>
            <a:r>
              <a:rPr lang="en-US" sz="1400" dirty="0">
                <a:solidFill>
                  <a:srgbClr val="000000"/>
                </a:solidFill>
                <a:latin typeface="Tekton" pitchFamily="34" charset="0"/>
                <a:cs typeface="+mn-cs"/>
              </a:rPr>
              <a:t>Notes from conversation with the client:  If product not in stock, </a:t>
            </a:r>
          </a:p>
          <a:p>
            <a:pPr eaLnBrk="0" hangingPunct="0"/>
            <a:r>
              <a:rPr lang="en-US" sz="1400" dirty="0">
                <a:solidFill>
                  <a:srgbClr val="000000"/>
                </a:solidFill>
                <a:latin typeface="Tekton" pitchFamily="34" charset="0"/>
                <a:cs typeface="+mn-cs"/>
              </a:rPr>
              <a:t>display out of stock message,  otherwise if product in stock and </a:t>
            </a:r>
          </a:p>
          <a:p>
            <a:pPr eaLnBrk="0" hangingPunct="0"/>
            <a:r>
              <a:rPr lang="en-US" sz="1400" dirty="0">
                <a:solidFill>
                  <a:srgbClr val="000000"/>
                </a:solidFill>
                <a:latin typeface="Tekton" pitchFamily="34" charset="0"/>
                <a:cs typeface="+mn-cs"/>
              </a:rPr>
              <a:t>sufficient cash deposited then dispense product and change. </a:t>
            </a:r>
          </a:p>
          <a:p>
            <a:pPr eaLnBrk="0" hangingPunct="0"/>
            <a:r>
              <a:rPr lang="en-US" sz="1400" dirty="0">
                <a:solidFill>
                  <a:srgbClr val="000000"/>
                </a:solidFill>
                <a:latin typeface="Tekton" pitchFamily="34" charset="0"/>
                <a:cs typeface="+mn-cs"/>
              </a:rPr>
              <a:t>Otherwise if insufficient cash deposited display add money message</a:t>
            </a:r>
          </a:p>
        </p:txBody>
      </p:sp>
    </p:spTree>
    <p:extLst>
      <p:ext uri="{BB962C8B-B14F-4D97-AF65-F5344CB8AC3E}">
        <p14:creationId xmlns:p14="http://schemas.microsoft.com/office/powerpoint/2010/main" val="361602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1746" name="Rectangle 2"/>
          <p:cNvSpPr>
            <a:spLocks noGrp="1" noChangeArrowheads="1"/>
          </p:cNvSpPr>
          <p:nvPr>
            <p:ph type="title"/>
          </p:nvPr>
        </p:nvSpPr>
        <p:spPr/>
        <p:txBody>
          <a:bodyPr/>
          <a:lstStyle/>
          <a:p>
            <a:r>
              <a:rPr lang="en-US" dirty="0"/>
              <a:t>Decision Table</a:t>
            </a:r>
          </a:p>
        </p:txBody>
      </p:sp>
      <p:graphicFrame>
        <p:nvGraphicFramePr>
          <p:cNvPr id="1311747" name="Group 3"/>
          <p:cNvGraphicFramePr>
            <a:graphicFrameLocks noGrp="1"/>
          </p:cNvGraphicFramePr>
          <p:nvPr>
            <p:ph idx="1"/>
          </p:nvPr>
        </p:nvGraphicFramePr>
        <p:xfrm>
          <a:off x="1654175" y="2030413"/>
          <a:ext cx="6716713" cy="2956560"/>
        </p:xfrm>
        <a:graphic>
          <a:graphicData uri="http://schemas.openxmlformats.org/drawingml/2006/table">
            <a:tbl>
              <a:tblPr/>
              <a:tblGrid>
                <a:gridCol w="2630488"/>
                <a:gridCol w="625475"/>
                <a:gridCol w="485775"/>
                <a:gridCol w="528637"/>
                <a:gridCol w="495300"/>
                <a:gridCol w="539750"/>
                <a:gridCol w="527050"/>
                <a:gridCol w="474663"/>
                <a:gridCol w="409575"/>
              </a:tblGrid>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Product in Stock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Sufficient money deposited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Correct Change Available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ekton" pitchFamily="34" charset="0"/>
                        </a:rPr>
                        <a:t>Result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Dispense product and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Out of Stock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Add Money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1829" name="Text Box 85"/>
          <p:cNvSpPr txBox="1">
            <a:spLocks noChangeArrowheads="1"/>
          </p:cNvSpPr>
          <p:nvPr/>
        </p:nvSpPr>
        <p:spPr bwMode="auto">
          <a:xfrm>
            <a:off x="1595438" y="5184775"/>
            <a:ext cx="5541962" cy="942975"/>
          </a:xfrm>
          <a:prstGeom prst="rect">
            <a:avLst/>
          </a:prstGeom>
          <a:noFill/>
          <a:ln w="9525">
            <a:noFill/>
            <a:miter lim="800000"/>
            <a:headEnd/>
            <a:tailEnd/>
          </a:ln>
          <a:effectLst/>
        </p:spPr>
        <p:txBody>
          <a:bodyPr wrap="none">
            <a:spAutoFit/>
          </a:bodyPr>
          <a:lstStyle/>
          <a:p>
            <a:pPr eaLnBrk="0" hangingPunct="0"/>
            <a:r>
              <a:rPr lang="en-US" sz="1400" dirty="0">
                <a:solidFill>
                  <a:srgbClr val="000000"/>
                </a:solidFill>
                <a:latin typeface="Tekton" pitchFamily="34" charset="0"/>
                <a:cs typeface="+mn-cs"/>
              </a:rPr>
              <a:t>Notes from conversation with the client:  If product not in stock, </a:t>
            </a:r>
          </a:p>
          <a:p>
            <a:pPr eaLnBrk="0" hangingPunct="0"/>
            <a:r>
              <a:rPr lang="en-US" sz="1400" dirty="0">
                <a:solidFill>
                  <a:srgbClr val="000000"/>
                </a:solidFill>
                <a:latin typeface="Tekton" pitchFamily="34" charset="0"/>
                <a:cs typeface="+mn-cs"/>
              </a:rPr>
              <a:t>display out of stock message,  otherwise if product in stock and </a:t>
            </a:r>
          </a:p>
          <a:p>
            <a:pPr eaLnBrk="0" hangingPunct="0"/>
            <a:r>
              <a:rPr lang="en-US" sz="1400" dirty="0">
                <a:solidFill>
                  <a:srgbClr val="000000"/>
                </a:solidFill>
                <a:latin typeface="Tekton" pitchFamily="34" charset="0"/>
                <a:cs typeface="+mn-cs"/>
              </a:rPr>
              <a:t>sufficient cash deposited then dispense product and change. </a:t>
            </a:r>
          </a:p>
          <a:p>
            <a:pPr eaLnBrk="0" hangingPunct="0"/>
            <a:r>
              <a:rPr lang="en-US" sz="1400" dirty="0">
                <a:solidFill>
                  <a:srgbClr val="000000"/>
                </a:solidFill>
                <a:latin typeface="Tekton" pitchFamily="34" charset="0"/>
                <a:cs typeface="+mn-cs"/>
              </a:rPr>
              <a:t>Otherwise if insufficient cash deposited display add money message</a:t>
            </a:r>
          </a:p>
        </p:txBody>
      </p:sp>
    </p:spTree>
    <p:extLst>
      <p:ext uri="{BB962C8B-B14F-4D97-AF65-F5344CB8AC3E}">
        <p14:creationId xmlns:p14="http://schemas.microsoft.com/office/powerpoint/2010/main" val="1157164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7772400" cy="1143000"/>
          </a:xfrm>
        </p:spPr>
        <p:txBody>
          <a:bodyPr>
            <a:normAutofit fontScale="90000"/>
          </a:bodyPr>
          <a:lstStyle/>
          <a:p>
            <a:r>
              <a:rPr lang="en-US" dirty="0" smtClean="0"/>
              <a:t>Requirements Come in All Shapes and Sizes</a:t>
            </a:r>
            <a:endParaRPr lang="en-US" dirty="0"/>
          </a:p>
        </p:txBody>
      </p:sp>
      <p:pic>
        <p:nvPicPr>
          <p:cNvPr id="655362" name="Picture 2" descr="http://www.coupa.com/images/envelope-impactonp2ptransactions.jpg"/>
          <p:cNvPicPr>
            <a:picLocks noChangeAspect="1" noChangeArrowheads="1"/>
          </p:cNvPicPr>
          <p:nvPr/>
        </p:nvPicPr>
        <p:blipFill>
          <a:blip r:embed="rId2" cstate="print"/>
          <a:srcRect/>
          <a:stretch>
            <a:fillRect/>
          </a:stretch>
        </p:blipFill>
        <p:spPr bwMode="auto">
          <a:xfrm>
            <a:off x="1329283" y="2254178"/>
            <a:ext cx="3010706" cy="1762486"/>
          </a:xfrm>
          <a:prstGeom prst="rect">
            <a:avLst/>
          </a:prstGeom>
          <a:noFill/>
        </p:spPr>
      </p:pic>
      <p:pic>
        <p:nvPicPr>
          <p:cNvPr id="655364" name="Picture 4" descr="http://3.bp.blogspot.com/_ZSRRivY4xlE/S0-HKTj0feI/AAAAAAAACJg/GzuRKYPdt10/s320/angry_on_the_phone.gif"/>
          <p:cNvPicPr>
            <a:picLocks noChangeAspect="1" noChangeArrowheads="1"/>
          </p:cNvPicPr>
          <p:nvPr/>
        </p:nvPicPr>
        <p:blipFill>
          <a:blip r:embed="rId3" cstate="print"/>
          <a:srcRect/>
          <a:stretch>
            <a:fillRect/>
          </a:stretch>
        </p:blipFill>
        <p:spPr bwMode="auto">
          <a:xfrm>
            <a:off x="1828801" y="3887624"/>
            <a:ext cx="2139050" cy="2078890"/>
          </a:xfrm>
          <a:prstGeom prst="rect">
            <a:avLst/>
          </a:prstGeom>
          <a:noFill/>
        </p:spPr>
      </p:pic>
      <p:pic>
        <p:nvPicPr>
          <p:cNvPr id="655366" name="Picture 6" descr="http://www.ebatesville.com/library/img/email_icon.gif"/>
          <p:cNvPicPr>
            <a:picLocks noChangeAspect="1" noChangeArrowheads="1"/>
          </p:cNvPicPr>
          <p:nvPr/>
        </p:nvPicPr>
        <p:blipFill>
          <a:blip r:embed="rId4" cstate="print"/>
          <a:srcRect/>
          <a:stretch>
            <a:fillRect/>
          </a:stretch>
        </p:blipFill>
        <p:spPr bwMode="auto">
          <a:xfrm>
            <a:off x="5258725" y="4408226"/>
            <a:ext cx="1661733" cy="1661734"/>
          </a:xfrm>
          <a:prstGeom prst="rect">
            <a:avLst/>
          </a:prstGeom>
          <a:noFill/>
        </p:spPr>
      </p:pic>
      <p:pic>
        <p:nvPicPr>
          <p:cNvPr id="655368" name="Picture 8" descr="http://www.acceptsoftware.com/blog/wp-content/uploads/2009/09/rightrm.jpg"/>
          <p:cNvPicPr>
            <a:picLocks noChangeAspect="1" noChangeArrowheads="1"/>
          </p:cNvPicPr>
          <p:nvPr/>
        </p:nvPicPr>
        <p:blipFill>
          <a:blip r:embed="rId5" cstate="print"/>
          <a:srcRect/>
          <a:stretch>
            <a:fillRect/>
          </a:stretch>
        </p:blipFill>
        <p:spPr bwMode="auto">
          <a:xfrm>
            <a:off x="5682918" y="1846428"/>
            <a:ext cx="2790825" cy="2790825"/>
          </a:xfrm>
          <a:prstGeom prst="rect">
            <a:avLst/>
          </a:prstGeom>
          <a:noFill/>
        </p:spPr>
      </p:pic>
    </p:spTree>
    <p:extLst>
      <p:ext uri="{BB962C8B-B14F-4D97-AF65-F5344CB8AC3E}">
        <p14:creationId xmlns:p14="http://schemas.microsoft.com/office/powerpoint/2010/main" val="517594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2770" name="Rectangle 2"/>
          <p:cNvSpPr>
            <a:spLocks noGrp="1" noChangeArrowheads="1"/>
          </p:cNvSpPr>
          <p:nvPr>
            <p:ph type="title"/>
          </p:nvPr>
        </p:nvSpPr>
        <p:spPr/>
        <p:txBody>
          <a:bodyPr/>
          <a:lstStyle/>
          <a:p>
            <a:r>
              <a:rPr lang="en-US" dirty="0"/>
              <a:t>Decision Table</a:t>
            </a:r>
          </a:p>
        </p:txBody>
      </p:sp>
      <p:graphicFrame>
        <p:nvGraphicFramePr>
          <p:cNvPr id="1312771" name="Group 3"/>
          <p:cNvGraphicFramePr>
            <a:graphicFrameLocks noGrp="1"/>
          </p:cNvGraphicFramePr>
          <p:nvPr>
            <p:ph idx="1"/>
          </p:nvPr>
        </p:nvGraphicFramePr>
        <p:xfrm>
          <a:off x="1654175" y="2030413"/>
          <a:ext cx="6716713" cy="2956560"/>
        </p:xfrm>
        <a:graphic>
          <a:graphicData uri="http://schemas.openxmlformats.org/drawingml/2006/table">
            <a:tbl>
              <a:tblPr/>
              <a:tblGrid>
                <a:gridCol w="2630488"/>
                <a:gridCol w="625475"/>
                <a:gridCol w="485775"/>
                <a:gridCol w="528637"/>
                <a:gridCol w="495300"/>
                <a:gridCol w="539750"/>
                <a:gridCol w="527050"/>
                <a:gridCol w="474663"/>
                <a:gridCol w="409575"/>
              </a:tblGrid>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Product in Stock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Sufficient money deposited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Correct Change Available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ekton" pitchFamily="34" charset="0"/>
                        </a:rPr>
                        <a:t>Result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Dispense product and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Out of Stock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Add Money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2853" name="Text Box 85"/>
          <p:cNvSpPr txBox="1">
            <a:spLocks noChangeArrowheads="1"/>
          </p:cNvSpPr>
          <p:nvPr/>
        </p:nvSpPr>
        <p:spPr bwMode="auto">
          <a:xfrm>
            <a:off x="1595438" y="5184775"/>
            <a:ext cx="5541962" cy="942975"/>
          </a:xfrm>
          <a:prstGeom prst="rect">
            <a:avLst/>
          </a:prstGeom>
          <a:noFill/>
          <a:ln w="9525">
            <a:noFill/>
            <a:miter lim="800000"/>
            <a:headEnd/>
            <a:tailEnd/>
          </a:ln>
          <a:effectLst/>
        </p:spPr>
        <p:txBody>
          <a:bodyPr wrap="none">
            <a:spAutoFit/>
          </a:bodyPr>
          <a:lstStyle/>
          <a:p>
            <a:pPr eaLnBrk="0" hangingPunct="0"/>
            <a:r>
              <a:rPr lang="en-US" sz="1400" dirty="0">
                <a:solidFill>
                  <a:srgbClr val="000000"/>
                </a:solidFill>
                <a:latin typeface="Tekton" pitchFamily="34" charset="0"/>
                <a:cs typeface="+mn-cs"/>
              </a:rPr>
              <a:t>Notes from conversation with the client:  If product not in stock, </a:t>
            </a:r>
          </a:p>
          <a:p>
            <a:pPr eaLnBrk="0" hangingPunct="0"/>
            <a:r>
              <a:rPr lang="en-US" sz="1400" dirty="0">
                <a:solidFill>
                  <a:srgbClr val="000000"/>
                </a:solidFill>
                <a:latin typeface="Tekton" pitchFamily="34" charset="0"/>
                <a:cs typeface="+mn-cs"/>
              </a:rPr>
              <a:t>display out of stock message,  otherwise if product in stock and </a:t>
            </a:r>
          </a:p>
          <a:p>
            <a:pPr eaLnBrk="0" hangingPunct="0"/>
            <a:r>
              <a:rPr lang="en-US" sz="1400" dirty="0">
                <a:solidFill>
                  <a:srgbClr val="000000"/>
                </a:solidFill>
                <a:latin typeface="Tekton" pitchFamily="34" charset="0"/>
                <a:cs typeface="+mn-cs"/>
              </a:rPr>
              <a:t>sufficient cash deposited then dispense product and change. </a:t>
            </a:r>
          </a:p>
          <a:p>
            <a:pPr eaLnBrk="0" hangingPunct="0"/>
            <a:r>
              <a:rPr lang="en-US" sz="1400" dirty="0">
                <a:solidFill>
                  <a:srgbClr val="000000"/>
                </a:solidFill>
                <a:latin typeface="Tekton" pitchFamily="34" charset="0"/>
                <a:cs typeface="+mn-cs"/>
              </a:rPr>
              <a:t>Otherwise if insufficient cash deposited display add money message</a:t>
            </a:r>
          </a:p>
        </p:txBody>
      </p:sp>
    </p:spTree>
    <p:extLst>
      <p:ext uri="{BB962C8B-B14F-4D97-AF65-F5344CB8AC3E}">
        <p14:creationId xmlns:p14="http://schemas.microsoft.com/office/powerpoint/2010/main" val="3891873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3794" name="Rectangle 2"/>
          <p:cNvSpPr>
            <a:spLocks noGrp="1" noChangeArrowheads="1"/>
          </p:cNvSpPr>
          <p:nvPr>
            <p:ph type="title"/>
          </p:nvPr>
        </p:nvSpPr>
        <p:spPr/>
        <p:txBody>
          <a:bodyPr/>
          <a:lstStyle/>
          <a:p>
            <a:r>
              <a:rPr lang="en-US" dirty="0"/>
              <a:t>Decision Table</a:t>
            </a:r>
          </a:p>
        </p:txBody>
      </p:sp>
      <p:graphicFrame>
        <p:nvGraphicFramePr>
          <p:cNvPr id="1313795" name="Group 3"/>
          <p:cNvGraphicFramePr>
            <a:graphicFrameLocks noGrp="1"/>
          </p:cNvGraphicFramePr>
          <p:nvPr>
            <p:ph idx="1"/>
          </p:nvPr>
        </p:nvGraphicFramePr>
        <p:xfrm>
          <a:off x="1654175" y="2030413"/>
          <a:ext cx="6716713" cy="2956560"/>
        </p:xfrm>
        <a:graphic>
          <a:graphicData uri="http://schemas.openxmlformats.org/drawingml/2006/table">
            <a:tbl>
              <a:tblPr/>
              <a:tblGrid>
                <a:gridCol w="2630488"/>
                <a:gridCol w="625475"/>
                <a:gridCol w="485775"/>
                <a:gridCol w="528637"/>
                <a:gridCol w="495300"/>
                <a:gridCol w="539750"/>
                <a:gridCol w="527050"/>
                <a:gridCol w="474663"/>
                <a:gridCol w="409575"/>
              </a:tblGrid>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Product in Stock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Sufficient money deposited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Correct Change Available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ekton" pitchFamily="34" charset="0"/>
                        </a:rPr>
                        <a:t>Result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Dispense product and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Out of Stock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Add Money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3877" name="Text Box 85"/>
          <p:cNvSpPr txBox="1">
            <a:spLocks noChangeArrowheads="1"/>
          </p:cNvSpPr>
          <p:nvPr/>
        </p:nvSpPr>
        <p:spPr bwMode="auto">
          <a:xfrm>
            <a:off x="1595438" y="5184775"/>
            <a:ext cx="5541962" cy="942975"/>
          </a:xfrm>
          <a:prstGeom prst="rect">
            <a:avLst/>
          </a:prstGeom>
          <a:noFill/>
          <a:ln w="9525">
            <a:noFill/>
            <a:miter lim="800000"/>
            <a:headEnd/>
            <a:tailEnd/>
          </a:ln>
          <a:effectLst/>
        </p:spPr>
        <p:txBody>
          <a:bodyPr wrap="none">
            <a:spAutoFit/>
          </a:bodyPr>
          <a:lstStyle/>
          <a:p>
            <a:pPr eaLnBrk="0" hangingPunct="0"/>
            <a:r>
              <a:rPr lang="en-US" sz="1400" dirty="0">
                <a:solidFill>
                  <a:srgbClr val="000000"/>
                </a:solidFill>
                <a:latin typeface="Tekton" pitchFamily="34" charset="0"/>
                <a:cs typeface="+mn-cs"/>
              </a:rPr>
              <a:t>Notes from conversation with the client:  </a:t>
            </a:r>
            <a:r>
              <a:rPr lang="en-US" sz="1400" b="1" dirty="0">
                <a:solidFill>
                  <a:srgbClr val="000000"/>
                </a:solidFill>
                <a:latin typeface="Tekton" pitchFamily="34" charset="0"/>
                <a:cs typeface="+mn-cs"/>
              </a:rPr>
              <a:t>If product not in stock, </a:t>
            </a:r>
          </a:p>
          <a:p>
            <a:pPr eaLnBrk="0" hangingPunct="0"/>
            <a:r>
              <a:rPr lang="en-US" sz="1400" b="1" dirty="0">
                <a:solidFill>
                  <a:srgbClr val="000000"/>
                </a:solidFill>
                <a:latin typeface="Tekton" pitchFamily="34" charset="0"/>
                <a:cs typeface="+mn-cs"/>
              </a:rPr>
              <a:t>display out of stock message</a:t>
            </a:r>
            <a:r>
              <a:rPr lang="en-US" sz="1400" dirty="0">
                <a:solidFill>
                  <a:srgbClr val="000000"/>
                </a:solidFill>
                <a:latin typeface="Tekton" pitchFamily="34" charset="0"/>
                <a:cs typeface="+mn-cs"/>
              </a:rPr>
              <a:t>,  otherwise if product in stock and </a:t>
            </a:r>
          </a:p>
          <a:p>
            <a:pPr eaLnBrk="0" hangingPunct="0"/>
            <a:r>
              <a:rPr lang="en-US" sz="1400" dirty="0">
                <a:solidFill>
                  <a:srgbClr val="000000"/>
                </a:solidFill>
                <a:latin typeface="Tekton" pitchFamily="34" charset="0"/>
                <a:cs typeface="+mn-cs"/>
              </a:rPr>
              <a:t>sufficient cash deposited then dispense product and change. </a:t>
            </a:r>
          </a:p>
          <a:p>
            <a:pPr eaLnBrk="0" hangingPunct="0"/>
            <a:r>
              <a:rPr lang="en-US" sz="1400" dirty="0">
                <a:solidFill>
                  <a:srgbClr val="000000"/>
                </a:solidFill>
                <a:latin typeface="Tekton" pitchFamily="34" charset="0"/>
                <a:cs typeface="+mn-cs"/>
              </a:rPr>
              <a:t>Otherwise if insufficient cash deposited display add money message</a:t>
            </a:r>
          </a:p>
        </p:txBody>
      </p:sp>
    </p:spTree>
    <p:extLst>
      <p:ext uri="{BB962C8B-B14F-4D97-AF65-F5344CB8AC3E}">
        <p14:creationId xmlns:p14="http://schemas.microsoft.com/office/powerpoint/2010/main" val="3789828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4818" name="Rectangle 2"/>
          <p:cNvSpPr>
            <a:spLocks noGrp="1" noChangeArrowheads="1"/>
          </p:cNvSpPr>
          <p:nvPr>
            <p:ph type="title"/>
          </p:nvPr>
        </p:nvSpPr>
        <p:spPr/>
        <p:txBody>
          <a:bodyPr/>
          <a:lstStyle/>
          <a:p>
            <a:r>
              <a:rPr lang="en-US" dirty="0"/>
              <a:t>Decision Table</a:t>
            </a:r>
          </a:p>
        </p:txBody>
      </p:sp>
      <p:graphicFrame>
        <p:nvGraphicFramePr>
          <p:cNvPr id="1314819" name="Group 3"/>
          <p:cNvGraphicFramePr>
            <a:graphicFrameLocks noGrp="1"/>
          </p:cNvGraphicFramePr>
          <p:nvPr>
            <p:ph idx="1"/>
          </p:nvPr>
        </p:nvGraphicFramePr>
        <p:xfrm>
          <a:off x="1654175" y="2030413"/>
          <a:ext cx="6716713" cy="2956560"/>
        </p:xfrm>
        <a:graphic>
          <a:graphicData uri="http://schemas.openxmlformats.org/drawingml/2006/table">
            <a:tbl>
              <a:tblPr/>
              <a:tblGrid>
                <a:gridCol w="2630488"/>
                <a:gridCol w="625475"/>
                <a:gridCol w="485775"/>
                <a:gridCol w="528637"/>
                <a:gridCol w="495300"/>
                <a:gridCol w="539750"/>
                <a:gridCol w="527050"/>
                <a:gridCol w="474663"/>
                <a:gridCol w="409575"/>
              </a:tblGrid>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Product in Stock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Sufficient money deposited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Correct Change Available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ekton" pitchFamily="34" charset="0"/>
                        </a:rPr>
                        <a:t>Result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Dispense product and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Out of Stock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Add Money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4901" name="Text Box 85"/>
          <p:cNvSpPr txBox="1">
            <a:spLocks noChangeArrowheads="1"/>
          </p:cNvSpPr>
          <p:nvPr/>
        </p:nvSpPr>
        <p:spPr bwMode="auto">
          <a:xfrm>
            <a:off x="1595438" y="5184775"/>
            <a:ext cx="5541962" cy="942975"/>
          </a:xfrm>
          <a:prstGeom prst="rect">
            <a:avLst/>
          </a:prstGeom>
          <a:noFill/>
          <a:ln w="9525">
            <a:noFill/>
            <a:miter lim="800000"/>
            <a:headEnd/>
            <a:tailEnd/>
          </a:ln>
          <a:effectLst/>
        </p:spPr>
        <p:txBody>
          <a:bodyPr wrap="none">
            <a:spAutoFit/>
          </a:bodyPr>
          <a:lstStyle/>
          <a:p>
            <a:pPr eaLnBrk="0" hangingPunct="0"/>
            <a:r>
              <a:rPr lang="en-US" sz="1400" dirty="0">
                <a:solidFill>
                  <a:srgbClr val="000000"/>
                </a:solidFill>
                <a:latin typeface="Tekton" pitchFamily="34" charset="0"/>
                <a:cs typeface="+mn-cs"/>
              </a:rPr>
              <a:t>Notes from conversation with the client:  If product not in stock, </a:t>
            </a:r>
          </a:p>
          <a:p>
            <a:pPr eaLnBrk="0" hangingPunct="0"/>
            <a:r>
              <a:rPr lang="en-US" sz="1400" dirty="0">
                <a:solidFill>
                  <a:srgbClr val="000000"/>
                </a:solidFill>
                <a:latin typeface="Tekton" pitchFamily="34" charset="0"/>
                <a:cs typeface="+mn-cs"/>
              </a:rPr>
              <a:t>display out of stock message,  </a:t>
            </a:r>
            <a:r>
              <a:rPr lang="en-US" sz="1400" b="1" dirty="0">
                <a:solidFill>
                  <a:srgbClr val="000000"/>
                </a:solidFill>
                <a:latin typeface="Tekton" pitchFamily="34" charset="0"/>
                <a:cs typeface="+mn-cs"/>
              </a:rPr>
              <a:t>otherwise if product in stock and </a:t>
            </a:r>
          </a:p>
          <a:p>
            <a:pPr eaLnBrk="0" hangingPunct="0"/>
            <a:r>
              <a:rPr lang="en-US" sz="1400" b="1" dirty="0">
                <a:solidFill>
                  <a:srgbClr val="000000"/>
                </a:solidFill>
                <a:latin typeface="Tekton" pitchFamily="34" charset="0"/>
                <a:cs typeface="+mn-cs"/>
              </a:rPr>
              <a:t>sufficient cash deposited then dispense product and change</a:t>
            </a:r>
            <a:r>
              <a:rPr lang="en-US" sz="1400" dirty="0">
                <a:solidFill>
                  <a:srgbClr val="000000"/>
                </a:solidFill>
                <a:latin typeface="Tekton" pitchFamily="34" charset="0"/>
                <a:cs typeface="+mn-cs"/>
              </a:rPr>
              <a:t>. </a:t>
            </a:r>
          </a:p>
          <a:p>
            <a:pPr eaLnBrk="0" hangingPunct="0"/>
            <a:r>
              <a:rPr lang="en-US" sz="1400" dirty="0">
                <a:solidFill>
                  <a:srgbClr val="000000"/>
                </a:solidFill>
                <a:latin typeface="Tekton" pitchFamily="34" charset="0"/>
                <a:cs typeface="+mn-cs"/>
              </a:rPr>
              <a:t>Otherwise if insufficient cash deposited display add money message</a:t>
            </a:r>
          </a:p>
        </p:txBody>
      </p:sp>
    </p:spTree>
    <p:extLst>
      <p:ext uri="{BB962C8B-B14F-4D97-AF65-F5344CB8AC3E}">
        <p14:creationId xmlns:p14="http://schemas.microsoft.com/office/powerpoint/2010/main" val="539641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p:txBody>
          <a:bodyPr/>
          <a:lstStyle/>
          <a:p>
            <a:r>
              <a:rPr lang="en-US" dirty="0"/>
              <a:t>Decision Table</a:t>
            </a:r>
          </a:p>
        </p:txBody>
      </p:sp>
      <p:graphicFrame>
        <p:nvGraphicFramePr>
          <p:cNvPr id="1315843" name="Group 3"/>
          <p:cNvGraphicFramePr>
            <a:graphicFrameLocks noGrp="1"/>
          </p:cNvGraphicFramePr>
          <p:nvPr>
            <p:ph idx="1"/>
          </p:nvPr>
        </p:nvGraphicFramePr>
        <p:xfrm>
          <a:off x="1654175" y="2030413"/>
          <a:ext cx="6716713" cy="2956560"/>
        </p:xfrm>
        <a:graphic>
          <a:graphicData uri="http://schemas.openxmlformats.org/drawingml/2006/table">
            <a:tbl>
              <a:tblPr/>
              <a:tblGrid>
                <a:gridCol w="2630488"/>
                <a:gridCol w="625475"/>
                <a:gridCol w="485775"/>
                <a:gridCol w="528637"/>
                <a:gridCol w="495300"/>
                <a:gridCol w="539750"/>
                <a:gridCol w="527050"/>
                <a:gridCol w="474663"/>
                <a:gridCol w="409575"/>
              </a:tblGrid>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Product in Stock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Sufficient money deposited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Correct Change Available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ekton" pitchFamily="34" charset="0"/>
                        </a:rPr>
                        <a:t>Result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Dispense product and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Out of Stock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Add Money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5925" name="Text Box 85"/>
          <p:cNvSpPr txBox="1">
            <a:spLocks noChangeArrowheads="1"/>
          </p:cNvSpPr>
          <p:nvPr/>
        </p:nvSpPr>
        <p:spPr bwMode="auto">
          <a:xfrm>
            <a:off x="1595438" y="5184775"/>
            <a:ext cx="5980112" cy="942975"/>
          </a:xfrm>
          <a:prstGeom prst="rect">
            <a:avLst/>
          </a:prstGeom>
          <a:noFill/>
          <a:ln w="9525">
            <a:noFill/>
            <a:miter lim="800000"/>
            <a:headEnd/>
            <a:tailEnd/>
          </a:ln>
          <a:effectLst/>
        </p:spPr>
        <p:txBody>
          <a:bodyPr wrap="none">
            <a:spAutoFit/>
          </a:bodyPr>
          <a:lstStyle/>
          <a:p>
            <a:pPr eaLnBrk="0" hangingPunct="0"/>
            <a:r>
              <a:rPr lang="en-US" sz="1400" dirty="0">
                <a:solidFill>
                  <a:srgbClr val="000000"/>
                </a:solidFill>
                <a:latin typeface="Tekton" pitchFamily="34" charset="0"/>
                <a:cs typeface="+mn-cs"/>
              </a:rPr>
              <a:t>Notes from conversation with the client:  If product not in stock, </a:t>
            </a:r>
          </a:p>
          <a:p>
            <a:pPr eaLnBrk="0" hangingPunct="0"/>
            <a:r>
              <a:rPr lang="en-US" sz="1400" dirty="0">
                <a:solidFill>
                  <a:srgbClr val="000000"/>
                </a:solidFill>
                <a:latin typeface="Tekton" pitchFamily="34" charset="0"/>
                <a:cs typeface="+mn-cs"/>
              </a:rPr>
              <a:t>display out of stock message,  otherwise if product in stock and </a:t>
            </a:r>
          </a:p>
          <a:p>
            <a:pPr eaLnBrk="0" hangingPunct="0"/>
            <a:r>
              <a:rPr lang="en-US" sz="1400" dirty="0">
                <a:solidFill>
                  <a:srgbClr val="000000"/>
                </a:solidFill>
                <a:latin typeface="Tekton" pitchFamily="34" charset="0"/>
                <a:cs typeface="+mn-cs"/>
              </a:rPr>
              <a:t>sufficient cash deposited then dispense product and change. </a:t>
            </a:r>
          </a:p>
          <a:p>
            <a:pPr eaLnBrk="0" hangingPunct="0"/>
            <a:r>
              <a:rPr lang="en-US" sz="1400" b="1" dirty="0">
                <a:solidFill>
                  <a:srgbClr val="000000"/>
                </a:solidFill>
                <a:latin typeface="Tekton" pitchFamily="34" charset="0"/>
                <a:cs typeface="+mn-cs"/>
              </a:rPr>
              <a:t>Otherwise if insufficient cash deposited display add money message</a:t>
            </a:r>
          </a:p>
        </p:txBody>
      </p:sp>
    </p:spTree>
    <p:extLst>
      <p:ext uri="{BB962C8B-B14F-4D97-AF65-F5344CB8AC3E}">
        <p14:creationId xmlns:p14="http://schemas.microsoft.com/office/powerpoint/2010/main" val="239824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6866" name="Rectangle 2"/>
          <p:cNvSpPr>
            <a:spLocks noGrp="1" noChangeArrowheads="1"/>
          </p:cNvSpPr>
          <p:nvPr>
            <p:ph type="title"/>
          </p:nvPr>
        </p:nvSpPr>
        <p:spPr/>
        <p:txBody>
          <a:bodyPr/>
          <a:lstStyle/>
          <a:p>
            <a:r>
              <a:rPr lang="en-US" dirty="0"/>
              <a:t>Decision Table</a:t>
            </a:r>
          </a:p>
        </p:txBody>
      </p:sp>
      <p:graphicFrame>
        <p:nvGraphicFramePr>
          <p:cNvPr id="1316969" name="Group 105"/>
          <p:cNvGraphicFramePr>
            <a:graphicFrameLocks noGrp="1"/>
          </p:cNvGraphicFramePr>
          <p:nvPr>
            <p:ph idx="1"/>
          </p:nvPr>
        </p:nvGraphicFramePr>
        <p:xfrm>
          <a:off x="1654175" y="2030413"/>
          <a:ext cx="6716713" cy="3535680"/>
        </p:xfrm>
        <a:graphic>
          <a:graphicData uri="http://schemas.openxmlformats.org/drawingml/2006/table">
            <a:tbl>
              <a:tblPr/>
              <a:tblGrid>
                <a:gridCol w="2630488"/>
                <a:gridCol w="625475"/>
                <a:gridCol w="485775"/>
                <a:gridCol w="528637"/>
                <a:gridCol w="495300"/>
                <a:gridCol w="539750"/>
                <a:gridCol w="527050"/>
                <a:gridCol w="474663"/>
                <a:gridCol w="409575"/>
              </a:tblGrid>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Product in Stock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Sufficient money deposited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Correct Change Available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ekton" pitchFamily="34" charset="0"/>
                        </a:rPr>
                        <a:t>Result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Dispense product and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Out of Stock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Add Money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ekton" pitchFamily="34" charset="0"/>
                        </a:rPr>
                        <a:t>Please Use Correct Change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ekton"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kton"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71366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lIns="90488" tIns="44450" rIns="90488" bIns="44450"/>
          <a:lstStyle/>
          <a:p>
            <a:pPr eaLnBrk="1" hangingPunct="1"/>
            <a:r>
              <a:rPr lang="en-US" dirty="0" smtClean="0"/>
              <a:t>You Try It</a:t>
            </a:r>
          </a:p>
        </p:txBody>
      </p:sp>
      <p:sp>
        <p:nvSpPr>
          <p:cNvPr id="45059" name="Rectangle 3"/>
          <p:cNvSpPr>
            <a:spLocks noChangeArrowheads="1"/>
          </p:cNvSpPr>
          <p:nvPr/>
        </p:nvSpPr>
        <p:spPr bwMode="auto">
          <a:xfrm>
            <a:off x="744538" y="1766888"/>
            <a:ext cx="7772400" cy="4114800"/>
          </a:xfrm>
          <a:prstGeom prst="rect">
            <a:avLst/>
          </a:prstGeom>
          <a:noFill/>
          <a:ln w="12700">
            <a:noFill/>
            <a:miter lim="800000"/>
            <a:headEnd/>
            <a:tailEnd/>
          </a:ln>
        </p:spPr>
        <p:txBody>
          <a:bodyPr lIns="90488" tIns="44450" rIns="90488" bIns="44450"/>
          <a:lstStyle/>
          <a:p>
            <a:pPr marL="342900" indent="-342900" eaLnBrk="0" hangingPunct="0">
              <a:spcBef>
                <a:spcPct val="20000"/>
              </a:spcBef>
            </a:pPr>
            <a:r>
              <a:rPr lang="en-US" sz="2800" i="1" dirty="0">
                <a:solidFill>
                  <a:srgbClr val="000000"/>
                </a:solidFill>
                <a:latin typeface="Times New Roman" pitchFamily="18" charset="0"/>
                <a:cs typeface="+mn-cs"/>
              </a:rPr>
              <a:t>Program “Approve Loan”:</a:t>
            </a:r>
          </a:p>
          <a:p>
            <a:pPr marL="342900" indent="-342900" eaLnBrk="0" hangingPunct="0">
              <a:spcBef>
                <a:spcPct val="20000"/>
              </a:spcBef>
            </a:pPr>
            <a:r>
              <a:rPr lang="en-US" sz="2800" i="1" dirty="0">
                <a:solidFill>
                  <a:srgbClr val="B50069"/>
                </a:solidFill>
                <a:latin typeface="Times New Roman" pitchFamily="18" charset="0"/>
                <a:cs typeface="+mn-cs"/>
              </a:rPr>
              <a:t>Input: </a:t>
            </a:r>
            <a:endParaRPr lang="en-US" sz="2800" i="1" dirty="0">
              <a:solidFill>
                <a:srgbClr val="000000"/>
              </a:solidFill>
              <a:latin typeface="Times New Roman" pitchFamily="18" charset="0"/>
              <a:cs typeface="+mn-cs"/>
            </a:endParaRPr>
          </a:p>
          <a:p>
            <a:pPr marL="342900" indent="-342900" eaLnBrk="0" hangingPunct="0">
              <a:spcBef>
                <a:spcPct val="20000"/>
              </a:spcBef>
            </a:pPr>
            <a:r>
              <a:rPr lang="en-US" sz="2800" i="1" dirty="0">
                <a:solidFill>
                  <a:srgbClr val="000000"/>
                </a:solidFill>
                <a:latin typeface="Times New Roman" pitchFamily="18" charset="0"/>
                <a:cs typeface="+mn-cs"/>
              </a:rPr>
              <a:t>	Credit rating between </a:t>
            </a:r>
            <a:r>
              <a:rPr lang="en-US" sz="2800" i="1" dirty="0" smtClean="0">
                <a:solidFill>
                  <a:srgbClr val="000000"/>
                </a:solidFill>
                <a:latin typeface="Times New Roman" pitchFamily="18" charset="0"/>
                <a:cs typeface="+mn-cs"/>
              </a:rPr>
              <a:t>300 </a:t>
            </a:r>
            <a:r>
              <a:rPr lang="en-US" sz="2800" i="1" dirty="0">
                <a:solidFill>
                  <a:srgbClr val="000000"/>
                </a:solidFill>
                <a:latin typeface="Times New Roman" pitchFamily="18" charset="0"/>
                <a:cs typeface="+mn-cs"/>
              </a:rPr>
              <a:t>and </a:t>
            </a:r>
            <a:r>
              <a:rPr lang="en-US" sz="2800" i="1" dirty="0" smtClean="0">
                <a:solidFill>
                  <a:srgbClr val="000000"/>
                </a:solidFill>
                <a:latin typeface="Times New Roman" pitchFamily="18" charset="0"/>
                <a:cs typeface="+mn-cs"/>
              </a:rPr>
              <a:t>900</a:t>
            </a:r>
            <a:endParaRPr lang="en-US" sz="2800" i="1" dirty="0">
              <a:solidFill>
                <a:srgbClr val="000000"/>
              </a:solidFill>
              <a:latin typeface="Times New Roman" pitchFamily="18" charset="0"/>
              <a:cs typeface="+mn-cs"/>
            </a:endParaRPr>
          </a:p>
          <a:p>
            <a:pPr marL="342900" indent="-342900" eaLnBrk="0" hangingPunct="0">
              <a:spcBef>
                <a:spcPct val="20000"/>
              </a:spcBef>
            </a:pPr>
            <a:r>
              <a:rPr lang="en-US" sz="2800" i="1" dirty="0">
                <a:solidFill>
                  <a:srgbClr val="000000"/>
                </a:solidFill>
                <a:latin typeface="Times New Roman" pitchFamily="18" charset="0"/>
                <a:cs typeface="+mn-cs"/>
              </a:rPr>
              <a:t>	Family income</a:t>
            </a:r>
          </a:p>
          <a:p>
            <a:pPr marL="342900" indent="-342900" eaLnBrk="0" hangingPunct="0">
              <a:spcBef>
                <a:spcPct val="20000"/>
              </a:spcBef>
            </a:pPr>
            <a:r>
              <a:rPr lang="en-US" sz="2800" i="1" dirty="0">
                <a:solidFill>
                  <a:srgbClr val="B50069"/>
                </a:solidFill>
                <a:latin typeface="Times New Roman" pitchFamily="18" charset="0"/>
                <a:cs typeface="+mn-cs"/>
              </a:rPr>
              <a:t>Requirement: </a:t>
            </a:r>
            <a:endParaRPr lang="en-US" sz="2800" i="1" dirty="0">
              <a:solidFill>
                <a:srgbClr val="000000"/>
              </a:solidFill>
              <a:latin typeface="Times New Roman" pitchFamily="18" charset="0"/>
              <a:cs typeface="+mn-cs"/>
            </a:endParaRPr>
          </a:p>
          <a:p>
            <a:pPr marL="342900" indent="-342900" eaLnBrk="0" hangingPunct="0">
              <a:spcBef>
                <a:spcPct val="20000"/>
              </a:spcBef>
            </a:pPr>
            <a:r>
              <a:rPr lang="en-US" sz="2800" i="1" dirty="0">
                <a:solidFill>
                  <a:srgbClr val="000000"/>
                </a:solidFill>
                <a:latin typeface="Times New Roman" pitchFamily="18" charset="0"/>
                <a:cs typeface="+mn-cs"/>
              </a:rPr>
              <a:t>	If credit rating is </a:t>
            </a:r>
            <a:r>
              <a:rPr lang="en-US" sz="2800" i="1" dirty="0" smtClean="0">
                <a:solidFill>
                  <a:srgbClr val="000000"/>
                </a:solidFill>
                <a:latin typeface="Times New Roman" pitchFamily="18" charset="0"/>
                <a:cs typeface="+mn-cs"/>
              </a:rPr>
              <a:t>740 </a:t>
            </a:r>
            <a:r>
              <a:rPr lang="en-US" sz="2800" i="1" dirty="0">
                <a:solidFill>
                  <a:srgbClr val="000000"/>
                </a:solidFill>
                <a:latin typeface="Times New Roman" pitchFamily="18" charset="0"/>
                <a:cs typeface="+mn-cs"/>
              </a:rPr>
              <a:t>or higher, “loan approved” else if family income $100,000 or more “loan approved” else “loan disapproved”</a:t>
            </a:r>
          </a:p>
        </p:txBody>
      </p:sp>
    </p:spTree>
    <p:extLst>
      <p:ext uri="{BB962C8B-B14F-4D97-AF65-F5344CB8AC3E}">
        <p14:creationId xmlns:p14="http://schemas.microsoft.com/office/powerpoint/2010/main" val="156136786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graphicFrame>
        <p:nvGraphicFramePr>
          <p:cNvPr id="3" name="Table 2"/>
          <p:cNvGraphicFramePr>
            <a:graphicFrameLocks noGrp="1"/>
          </p:cNvGraphicFramePr>
          <p:nvPr/>
        </p:nvGraphicFramePr>
        <p:xfrm>
          <a:off x="769256" y="2137226"/>
          <a:ext cx="6601098" cy="1179286"/>
        </p:xfrm>
        <a:graphic>
          <a:graphicData uri="http://schemas.openxmlformats.org/drawingml/2006/table">
            <a:tbl>
              <a:tblPr firstCol="1">
                <a:tableStyleId>{B301B821-A1FF-4177-AEE7-76D212191A09}</a:tableStyleId>
              </a:tblPr>
              <a:tblGrid>
                <a:gridCol w="3309258"/>
                <a:gridCol w="822960"/>
                <a:gridCol w="822960"/>
                <a:gridCol w="822960"/>
                <a:gridCol w="822960"/>
              </a:tblGrid>
              <a:tr h="589643">
                <a:tc>
                  <a:txBody>
                    <a:bodyPr/>
                    <a:lstStyle/>
                    <a:p>
                      <a:r>
                        <a:rPr lang="en-US" dirty="0" smtClean="0"/>
                        <a:t>Credit Rating 740 or higher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643">
                <a:tc>
                  <a:txBody>
                    <a:bodyPr/>
                    <a:lstStyle/>
                    <a:p>
                      <a:r>
                        <a:rPr lang="en-US" dirty="0" smtClean="0"/>
                        <a:t>Income </a:t>
                      </a:r>
                      <a:r>
                        <a:rPr lang="en-US" baseline="0" dirty="0" smtClean="0"/>
                        <a:t> =&gt; $100,000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08109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and Effects</a:t>
            </a:r>
            <a:endParaRPr lang="en-US" dirty="0"/>
          </a:p>
        </p:txBody>
      </p:sp>
      <p:graphicFrame>
        <p:nvGraphicFramePr>
          <p:cNvPr id="3" name="Table 2"/>
          <p:cNvGraphicFramePr>
            <a:graphicFrameLocks noGrp="1"/>
          </p:cNvGraphicFramePr>
          <p:nvPr/>
        </p:nvGraphicFramePr>
        <p:xfrm>
          <a:off x="769256" y="2137226"/>
          <a:ext cx="6601098" cy="3313975"/>
        </p:xfrm>
        <a:graphic>
          <a:graphicData uri="http://schemas.openxmlformats.org/drawingml/2006/table">
            <a:tbl>
              <a:tblPr firstCol="1">
                <a:tableStyleId>{B301B821-A1FF-4177-AEE7-76D212191A09}</a:tableStyleId>
              </a:tblPr>
              <a:tblGrid>
                <a:gridCol w="3309258"/>
                <a:gridCol w="822960"/>
                <a:gridCol w="822960"/>
                <a:gridCol w="822960"/>
                <a:gridCol w="822960"/>
              </a:tblGrid>
              <a:tr h="589643">
                <a:tc>
                  <a:txBody>
                    <a:bodyPr/>
                    <a:lstStyle/>
                    <a:p>
                      <a:r>
                        <a:rPr lang="en-US" dirty="0" smtClean="0"/>
                        <a:t>Credit Rating 740 or higher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643">
                <a:tc>
                  <a:txBody>
                    <a:bodyPr/>
                    <a:lstStyle/>
                    <a:p>
                      <a:r>
                        <a:rPr lang="en-US" dirty="0" smtClean="0"/>
                        <a:t>Income </a:t>
                      </a:r>
                      <a:r>
                        <a:rPr lang="en-US" baseline="0" dirty="0" smtClean="0"/>
                        <a:t> =&gt; $100,000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solidFill>
                          <a:schemeClr val="accent3">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89643">
                <a:tc>
                  <a:txBody>
                    <a:bodyPr/>
                    <a:lstStyle/>
                    <a:p>
                      <a:r>
                        <a:rPr lang="en-US" dirty="0" smtClean="0"/>
                        <a:t>Approve Loan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643">
                <a:tc>
                  <a:txBody>
                    <a:bodyPr/>
                    <a:lstStyle/>
                    <a:p>
                      <a:r>
                        <a:rPr lang="en-US" dirty="0" smtClean="0"/>
                        <a:t>Disapprove Loan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6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8832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Binary Tables</a:t>
            </a:r>
            <a:endParaRPr lang="en-US" dirty="0"/>
          </a:p>
        </p:txBody>
      </p:sp>
      <p:sp>
        <p:nvSpPr>
          <p:cNvPr id="3" name="Content Placeholder 2"/>
          <p:cNvSpPr>
            <a:spLocks noGrp="1"/>
          </p:cNvSpPr>
          <p:nvPr>
            <p:ph idx="1"/>
          </p:nvPr>
        </p:nvSpPr>
        <p:spPr/>
        <p:txBody>
          <a:bodyPr/>
          <a:lstStyle/>
          <a:p>
            <a:r>
              <a:rPr lang="en-US" dirty="0" smtClean="0"/>
              <a:t>Code the possibilities for the causes</a:t>
            </a:r>
          </a:p>
          <a:p>
            <a:pPr lvl="1"/>
            <a:r>
              <a:rPr lang="en-US" dirty="0" smtClean="0"/>
              <a:t>Income</a:t>
            </a:r>
          </a:p>
          <a:p>
            <a:pPr lvl="2"/>
            <a:r>
              <a:rPr lang="en-US" dirty="0" smtClean="0"/>
              <a:t>L: &lt; 100,000</a:t>
            </a:r>
          </a:p>
          <a:p>
            <a:pPr lvl="2"/>
            <a:r>
              <a:rPr lang="en-US" dirty="0" smtClean="0"/>
              <a:t>H: &gt;= 100,000</a:t>
            </a:r>
          </a:p>
          <a:p>
            <a:pPr lvl="2"/>
            <a:r>
              <a:rPr lang="en-US" dirty="0" smtClean="0"/>
              <a:t>M: missing income (unemployed)</a:t>
            </a:r>
          </a:p>
          <a:p>
            <a:pPr lvl="1"/>
            <a:r>
              <a:rPr lang="en-US" dirty="0" smtClean="0"/>
              <a:t>Credit Rating</a:t>
            </a:r>
          </a:p>
          <a:p>
            <a:pPr lvl="2"/>
            <a:r>
              <a:rPr lang="en-US" dirty="0" smtClean="0"/>
              <a:t>L: less than 740</a:t>
            </a:r>
          </a:p>
          <a:p>
            <a:pPr lvl="2"/>
            <a:r>
              <a:rPr lang="en-US" dirty="0" smtClean="0"/>
              <a:t>H: 740 or higher</a:t>
            </a:r>
          </a:p>
          <a:p>
            <a:pPr lvl="2"/>
            <a:r>
              <a:rPr lang="en-US" dirty="0" smtClean="0"/>
              <a:t>M: Missing (insufficient history to get a credit rating)</a:t>
            </a:r>
          </a:p>
          <a:p>
            <a:r>
              <a:rPr lang="en-US" dirty="0" smtClean="0"/>
              <a:t>How many test scenarios?</a:t>
            </a:r>
            <a:endParaRPr lang="en-US" dirty="0"/>
          </a:p>
        </p:txBody>
      </p:sp>
    </p:spTree>
    <p:extLst>
      <p:ext uri="{BB962C8B-B14F-4D97-AF65-F5344CB8AC3E}">
        <p14:creationId xmlns:p14="http://schemas.microsoft.com/office/powerpoint/2010/main" val="3744428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Non Binary Tables</a:t>
            </a:r>
            <a:endParaRPr lang="en-US" dirty="0"/>
          </a:p>
        </p:txBody>
      </p:sp>
      <p:sp>
        <p:nvSpPr>
          <p:cNvPr id="3" name="Content Placeholder 2"/>
          <p:cNvSpPr>
            <a:spLocks noGrp="1"/>
          </p:cNvSpPr>
          <p:nvPr>
            <p:ph idx="1"/>
          </p:nvPr>
        </p:nvSpPr>
        <p:spPr/>
        <p:txBody>
          <a:bodyPr/>
          <a:lstStyle/>
          <a:p>
            <a:r>
              <a:rPr lang="en-US" dirty="0" smtClean="0"/>
              <a:t>Number of columns (test scenarios)</a:t>
            </a:r>
          </a:p>
          <a:p>
            <a:pPr lvl="1"/>
            <a:r>
              <a:rPr lang="en-US" dirty="0" smtClean="0"/>
              <a:t>Multiply together the number of possible values for each cause </a:t>
            </a:r>
          </a:p>
          <a:p>
            <a:r>
              <a:rPr lang="en-US" dirty="0" smtClean="0"/>
              <a:t>Populating the table</a:t>
            </a:r>
          </a:p>
          <a:p>
            <a:pPr lvl="1"/>
            <a:r>
              <a:rPr lang="en-US" dirty="0" smtClean="0"/>
              <a:t>Bottom row: alternate each possible value once until all columns are filled</a:t>
            </a:r>
          </a:p>
          <a:p>
            <a:pPr lvl="1"/>
            <a:r>
              <a:rPr lang="en-US" dirty="0" smtClean="0"/>
              <a:t>Each higher row: repeat each possible value N times until all columns are filled</a:t>
            </a:r>
          </a:p>
          <a:p>
            <a:pPr lvl="2"/>
            <a:r>
              <a:rPr lang="en-US" dirty="0" smtClean="0"/>
              <a:t>N is calculated by multiplying together the number of possible values for each row under the current row.</a:t>
            </a:r>
          </a:p>
          <a:p>
            <a:pPr lvl="1"/>
            <a:endParaRPr lang="en-US" dirty="0" smtClean="0"/>
          </a:p>
        </p:txBody>
      </p:sp>
    </p:spTree>
    <p:extLst>
      <p:ext uri="{BB962C8B-B14F-4D97-AF65-F5344CB8AC3E}">
        <p14:creationId xmlns:p14="http://schemas.microsoft.com/office/powerpoint/2010/main" val="211558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7772400" cy="1143000"/>
          </a:xfrm>
        </p:spPr>
        <p:txBody>
          <a:bodyPr/>
          <a:lstStyle/>
          <a:p>
            <a:r>
              <a:rPr lang="en-US" dirty="0" smtClean="0"/>
              <a:t>Could Be a Formal Document</a:t>
            </a:r>
            <a:endParaRPr lang="en-US" dirty="0"/>
          </a:p>
        </p:txBody>
      </p:sp>
      <p:pic>
        <p:nvPicPr>
          <p:cNvPr id="740354" name="Picture 2" descr="http://t0.gstatic.com/images?q=tbn:jS4o1yKlC_GNrM::64.131.71.97/~crmblog/wp-content/uploads/2009/07/srs.png&amp;t=1&amp;h=220&amp;w=133&amp;usg=__9eZURTi7FvIB7XOHmbKk8HhPgcs="/>
          <p:cNvPicPr>
            <a:picLocks noChangeAspect="1" noChangeArrowheads="1"/>
          </p:cNvPicPr>
          <p:nvPr/>
        </p:nvPicPr>
        <p:blipFill>
          <a:blip r:embed="rId2" cstate="print"/>
          <a:srcRect/>
          <a:stretch>
            <a:fillRect/>
          </a:stretch>
        </p:blipFill>
        <p:spPr bwMode="auto">
          <a:xfrm>
            <a:off x="1013764" y="2197289"/>
            <a:ext cx="2275345" cy="3782195"/>
          </a:xfrm>
          <a:prstGeom prst="rect">
            <a:avLst/>
          </a:prstGeom>
          <a:noFill/>
        </p:spPr>
      </p:pic>
      <p:sp>
        <p:nvSpPr>
          <p:cNvPr id="6" name="Rectangle 5"/>
          <p:cNvSpPr/>
          <p:nvPr/>
        </p:nvSpPr>
        <p:spPr bwMode="auto">
          <a:xfrm>
            <a:off x="4490114" y="2088107"/>
            <a:ext cx="3739487" cy="4012442"/>
          </a:xfrm>
          <a:prstGeom prst="rect">
            <a:avLst/>
          </a:prstGeom>
          <a:solidFill>
            <a:schemeClr val="accent1">
              <a:alpha val="12000"/>
            </a:schemeClr>
          </a:solidFill>
          <a:ln w="1587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algn="ctr" eaLnBrk="0" hangingPunct="0"/>
            <a:endParaRPr lang="en-US" dirty="0" smtClean="0">
              <a:solidFill>
                <a:srgbClr val="000000"/>
              </a:solidFill>
              <a:latin typeface="Tekton" pitchFamily="34" charset="0"/>
            </a:endParaRPr>
          </a:p>
        </p:txBody>
      </p:sp>
      <p:sp>
        <p:nvSpPr>
          <p:cNvPr id="7" name="Rectangle 6"/>
          <p:cNvSpPr/>
          <p:nvPr/>
        </p:nvSpPr>
        <p:spPr bwMode="auto">
          <a:xfrm>
            <a:off x="4503760" y="2661313"/>
            <a:ext cx="3712191" cy="584775"/>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algn="ctr" eaLnBrk="0" hangingPunct="0"/>
            <a:r>
              <a:rPr lang="en-US" sz="1600" dirty="0" smtClean="0">
                <a:solidFill>
                  <a:srgbClr val="000000"/>
                </a:solidFill>
                <a:latin typeface="Tekton" pitchFamily="34" charset="0"/>
              </a:rPr>
              <a:t>Software Specification for the</a:t>
            </a:r>
            <a:br>
              <a:rPr lang="en-US" sz="1600" dirty="0" smtClean="0">
                <a:solidFill>
                  <a:srgbClr val="000000"/>
                </a:solidFill>
                <a:latin typeface="Tekton" pitchFamily="34" charset="0"/>
              </a:rPr>
            </a:br>
            <a:r>
              <a:rPr lang="en-US" sz="1600" dirty="0" err="1" smtClean="0">
                <a:solidFill>
                  <a:srgbClr val="000000"/>
                </a:solidFill>
                <a:latin typeface="Tekton" pitchFamily="34" charset="0"/>
              </a:rPr>
              <a:t>Remax</a:t>
            </a:r>
            <a:r>
              <a:rPr lang="en-US" sz="1600" dirty="0" smtClean="0">
                <a:solidFill>
                  <a:srgbClr val="000000"/>
                </a:solidFill>
                <a:latin typeface="Tekton" pitchFamily="34" charset="0"/>
              </a:rPr>
              <a:t> Billing Project </a:t>
            </a:r>
          </a:p>
        </p:txBody>
      </p:sp>
      <p:sp>
        <p:nvSpPr>
          <p:cNvPr id="8" name="Rectangle 7"/>
          <p:cNvSpPr/>
          <p:nvPr/>
        </p:nvSpPr>
        <p:spPr bwMode="auto">
          <a:xfrm>
            <a:off x="4517409" y="3823647"/>
            <a:ext cx="3684895" cy="52322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algn="ctr" eaLnBrk="0" hangingPunct="0"/>
            <a:r>
              <a:rPr lang="en-US" sz="1400" dirty="0" smtClean="0">
                <a:solidFill>
                  <a:srgbClr val="000000"/>
                </a:solidFill>
                <a:latin typeface="Tekton" pitchFamily="34" charset="0"/>
              </a:rPr>
              <a:t>Prepared by Jeff Webber, Mary </a:t>
            </a:r>
            <a:r>
              <a:rPr lang="en-US" sz="1400" dirty="0" err="1" smtClean="0">
                <a:solidFill>
                  <a:srgbClr val="000000"/>
                </a:solidFill>
                <a:latin typeface="Tekton" pitchFamily="34" charset="0"/>
              </a:rPr>
              <a:t>Denmore</a:t>
            </a:r>
            <a:r>
              <a:rPr lang="en-US" sz="1400" dirty="0" smtClean="0">
                <a:solidFill>
                  <a:srgbClr val="000000"/>
                </a:solidFill>
                <a:latin typeface="Tekton" pitchFamily="34" charset="0"/>
              </a:rPr>
              <a:t>, Chris Wall, and Rob </a:t>
            </a:r>
            <a:r>
              <a:rPr lang="en-US" sz="1400" dirty="0" err="1" smtClean="0">
                <a:solidFill>
                  <a:srgbClr val="000000"/>
                </a:solidFill>
                <a:latin typeface="Tekton" pitchFamily="34" charset="0"/>
              </a:rPr>
              <a:t>Crandle</a:t>
            </a:r>
            <a:endParaRPr lang="en-US" sz="1400" dirty="0" smtClean="0">
              <a:solidFill>
                <a:srgbClr val="000000"/>
              </a:solidFill>
              <a:latin typeface="Tekton" pitchFamily="34" charset="0"/>
            </a:endParaRPr>
          </a:p>
        </p:txBody>
      </p:sp>
      <p:sp>
        <p:nvSpPr>
          <p:cNvPr id="9" name="TextBox 8"/>
          <p:cNvSpPr txBox="1"/>
          <p:nvPr/>
        </p:nvSpPr>
        <p:spPr>
          <a:xfrm>
            <a:off x="7560860" y="5718412"/>
            <a:ext cx="567784" cy="276999"/>
          </a:xfrm>
          <a:prstGeom prst="rect">
            <a:avLst/>
          </a:prstGeom>
          <a:noFill/>
        </p:spPr>
        <p:txBody>
          <a:bodyPr wrap="none" rtlCol="0">
            <a:spAutoFit/>
          </a:bodyPr>
          <a:lstStyle/>
          <a:p>
            <a:r>
              <a:rPr lang="en-US" dirty="0" smtClean="0">
                <a:solidFill>
                  <a:srgbClr val="000000"/>
                </a:solidFill>
              </a:rPr>
              <a:t>1/387</a:t>
            </a:r>
            <a:endParaRPr lang="en-US" dirty="0">
              <a:solidFill>
                <a:srgbClr val="000000"/>
              </a:solidFill>
            </a:endParaRPr>
          </a:p>
        </p:txBody>
      </p:sp>
      <p:pic>
        <p:nvPicPr>
          <p:cNvPr id="740358" name="Picture 6" descr="http://nsse.iub.edu/images/NSSE_Logo_NoWords.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72249" y="4763330"/>
            <a:ext cx="1104947" cy="1104947"/>
          </a:xfrm>
          <a:prstGeom prst="rect">
            <a:avLst/>
          </a:prstGeom>
          <a:noFill/>
        </p:spPr>
      </p:pic>
      <p:sp>
        <p:nvSpPr>
          <p:cNvPr id="11" name="TextBox 10"/>
          <p:cNvSpPr txBox="1"/>
          <p:nvPr/>
        </p:nvSpPr>
        <p:spPr>
          <a:xfrm>
            <a:off x="5813947" y="5677468"/>
            <a:ext cx="1080489" cy="307777"/>
          </a:xfrm>
          <a:prstGeom prst="rect">
            <a:avLst/>
          </a:prstGeom>
          <a:noFill/>
        </p:spPr>
        <p:txBody>
          <a:bodyPr wrap="none" rtlCol="0">
            <a:spAutoFit/>
          </a:bodyPr>
          <a:lstStyle/>
          <a:p>
            <a:r>
              <a:rPr lang="en-US" sz="1400" dirty="0" smtClean="0">
                <a:solidFill>
                  <a:srgbClr val="000000"/>
                </a:solidFill>
              </a:rPr>
              <a:t>Version 1.2</a:t>
            </a:r>
            <a:endParaRPr lang="en-US" sz="1400" dirty="0">
              <a:solidFill>
                <a:srgbClr val="000000"/>
              </a:solidFill>
            </a:endParaRPr>
          </a:p>
        </p:txBody>
      </p:sp>
    </p:spTree>
    <p:extLst>
      <p:ext uri="{BB962C8B-B14F-4D97-AF65-F5344CB8AC3E}">
        <p14:creationId xmlns:p14="http://schemas.microsoft.com/office/powerpoint/2010/main" val="3918681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Table</a:t>
            </a:r>
            <a:endParaRPr lang="en-US" dirty="0"/>
          </a:p>
        </p:txBody>
      </p:sp>
      <p:graphicFrame>
        <p:nvGraphicFramePr>
          <p:cNvPr id="4" name="Content Placeholder 3"/>
          <p:cNvGraphicFramePr>
            <a:graphicFrameLocks noGrp="1"/>
          </p:cNvGraphicFramePr>
          <p:nvPr>
            <p:ph idx="1"/>
          </p:nvPr>
        </p:nvGraphicFramePr>
        <p:xfrm>
          <a:off x="749508" y="2192309"/>
          <a:ext cx="7675880" cy="3553740"/>
        </p:xfrm>
        <a:graphic>
          <a:graphicData uri="http://schemas.openxmlformats.org/drawingml/2006/table">
            <a:tbl>
              <a:tblPr bandRow="1">
                <a:tableStyleId>{5C22544A-7EE6-4342-B048-85BDC9FD1C3A}</a:tableStyleId>
              </a:tblPr>
              <a:tblGrid>
                <a:gridCol w="1915160"/>
                <a:gridCol w="640080"/>
                <a:gridCol w="640080"/>
                <a:gridCol w="640080"/>
                <a:gridCol w="640080"/>
                <a:gridCol w="640080"/>
                <a:gridCol w="640080"/>
                <a:gridCol w="640080"/>
                <a:gridCol w="640080"/>
                <a:gridCol w="640080"/>
              </a:tblGrid>
              <a:tr h="531330">
                <a:tc>
                  <a:txBody>
                    <a:bodyPr/>
                    <a:lstStyle/>
                    <a:p>
                      <a:r>
                        <a:rPr lang="en-US" dirty="0" smtClean="0"/>
                        <a:t>Credit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Income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31330">
                <a:tc>
                  <a:txBody>
                    <a:bodyPr/>
                    <a:lstStyle/>
                    <a:p>
                      <a:r>
                        <a:rPr lang="en-US" dirty="0" smtClean="0"/>
                        <a:t>Approve Loan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Disapprove Loan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Missing</a:t>
                      </a:r>
                      <a:r>
                        <a:rPr lang="en-US" baseline="0" dirty="0" smtClean="0"/>
                        <a:t> Income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Missing Credit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05758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Table</a:t>
            </a:r>
            <a:endParaRPr lang="en-US" dirty="0"/>
          </a:p>
        </p:txBody>
      </p:sp>
      <p:graphicFrame>
        <p:nvGraphicFramePr>
          <p:cNvPr id="4" name="Content Placeholder 3"/>
          <p:cNvGraphicFramePr>
            <a:graphicFrameLocks noGrp="1"/>
          </p:cNvGraphicFramePr>
          <p:nvPr>
            <p:ph idx="1"/>
          </p:nvPr>
        </p:nvGraphicFramePr>
        <p:xfrm>
          <a:off x="749508" y="2192309"/>
          <a:ext cx="7675880" cy="3553740"/>
        </p:xfrm>
        <a:graphic>
          <a:graphicData uri="http://schemas.openxmlformats.org/drawingml/2006/table">
            <a:tbl>
              <a:tblPr bandRow="1">
                <a:tableStyleId>{5C22544A-7EE6-4342-B048-85BDC9FD1C3A}</a:tableStyleId>
              </a:tblPr>
              <a:tblGrid>
                <a:gridCol w="1915160"/>
                <a:gridCol w="640080"/>
                <a:gridCol w="640080"/>
                <a:gridCol w="640080"/>
                <a:gridCol w="640080"/>
                <a:gridCol w="640080"/>
                <a:gridCol w="640080"/>
                <a:gridCol w="640080"/>
                <a:gridCol w="640080"/>
                <a:gridCol w="640080"/>
              </a:tblGrid>
              <a:tr h="531330">
                <a:tc>
                  <a:txBody>
                    <a:bodyPr/>
                    <a:lstStyle/>
                    <a:p>
                      <a:r>
                        <a:rPr lang="en-US" dirty="0" smtClean="0"/>
                        <a:t>Credit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Income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31330">
                <a:tc>
                  <a:txBody>
                    <a:bodyPr/>
                    <a:lstStyle/>
                    <a:p>
                      <a:r>
                        <a:rPr lang="en-US" dirty="0" smtClean="0"/>
                        <a:t>Approve Loan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Disapprove Loan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Missing</a:t>
                      </a:r>
                      <a:r>
                        <a:rPr lang="en-US" baseline="0" dirty="0" smtClean="0"/>
                        <a:t> Income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Missing Credit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57431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Using the Requirements to Complete the Table</a:t>
            </a:r>
            <a:endParaRPr lang="en-US" sz="2800" dirty="0"/>
          </a:p>
        </p:txBody>
      </p:sp>
      <p:graphicFrame>
        <p:nvGraphicFramePr>
          <p:cNvPr id="4" name="Content Placeholder 3"/>
          <p:cNvGraphicFramePr>
            <a:graphicFrameLocks noGrp="1"/>
          </p:cNvGraphicFramePr>
          <p:nvPr>
            <p:ph idx="1"/>
          </p:nvPr>
        </p:nvGraphicFramePr>
        <p:xfrm>
          <a:off x="831955" y="2252269"/>
          <a:ext cx="7675880" cy="3553740"/>
        </p:xfrm>
        <a:graphic>
          <a:graphicData uri="http://schemas.openxmlformats.org/drawingml/2006/table">
            <a:tbl>
              <a:tblPr bandRow="1">
                <a:tableStyleId>{5C22544A-7EE6-4342-B048-85BDC9FD1C3A}</a:tableStyleId>
              </a:tblPr>
              <a:tblGrid>
                <a:gridCol w="1915160"/>
                <a:gridCol w="640080"/>
                <a:gridCol w="640080"/>
                <a:gridCol w="640080"/>
                <a:gridCol w="640080"/>
                <a:gridCol w="640080"/>
                <a:gridCol w="640080"/>
                <a:gridCol w="640080"/>
                <a:gridCol w="640080"/>
                <a:gridCol w="640080"/>
              </a:tblGrid>
              <a:tr h="531330">
                <a:tc>
                  <a:txBody>
                    <a:bodyPr/>
                    <a:lstStyle/>
                    <a:p>
                      <a:r>
                        <a:rPr lang="en-US" dirty="0" smtClean="0"/>
                        <a:t>Credit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Income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31330">
                <a:tc>
                  <a:txBody>
                    <a:bodyPr/>
                    <a:lstStyle/>
                    <a:p>
                      <a:r>
                        <a:rPr lang="en-US" dirty="0" smtClean="0"/>
                        <a:t>Approve Loan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Disapprove Loan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Missing</a:t>
                      </a:r>
                      <a:r>
                        <a:rPr lang="en-US" baseline="0" dirty="0" smtClean="0"/>
                        <a:t> Income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Missing Credit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66189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Validating the Table with the Stakeholders</a:t>
            </a:r>
            <a:endParaRPr lang="en-US" sz="2800" dirty="0"/>
          </a:p>
        </p:txBody>
      </p:sp>
      <p:graphicFrame>
        <p:nvGraphicFramePr>
          <p:cNvPr id="4" name="Content Placeholder 3"/>
          <p:cNvGraphicFramePr>
            <a:graphicFrameLocks noGrp="1"/>
          </p:cNvGraphicFramePr>
          <p:nvPr>
            <p:ph idx="1"/>
          </p:nvPr>
        </p:nvGraphicFramePr>
        <p:xfrm>
          <a:off x="854440" y="2117358"/>
          <a:ext cx="7675880" cy="3553740"/>
        </p:xfrm>
        <a:graphic>
          <a:graphicData uri="http://schemas.openxmlformats.org/drawingml/2006/table">
            <a:tbl>
              <a:tblPr bandRow="1">
                <a:tableStyleId>{5C22544A-7EE6-4342-B048-85BDC9FD1C3A}</a:tableStyleId>
              </a:tblPr>
              <a:tblGrid>
                <a:gridCol w="1915160"/>
                <a:gridCol w="640080"/>
                <a:gridCol w="640080"/>
                <a:gridCol w="640080"/>
                <a:gridCol w="640080"/>
                <a:gridCol w="640080"/>
                <a:gridCol w="640080"/>
                <a:gridCol w="640080"/>
                <a:gridCol w="640080"/>
                <a:gridCol w="640080"/>
              </a:tblGrid>
              <a:tr h="531330">
                <a:tc>
                  <a:txBody>
                    <a:bodyPr/>
                    <a:lstStyle/>
                    <a:p>
                      <a:r>
                        <a:rPr lang="en-US" dirty="0" smtClean="0"/>
                        <a:t>Credit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Income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31330">
                <a:tc>
                  <a:txBody>
                    <a:bodyPr/>
                    <a:lstStyle/>
                    <a:p>
                      <a:r>
                        <a:rPr lang="en-US" dirty="0" smtClean="0"/>
                        <a:t>Approve Loan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Disapprove Loan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Missing</a:t>
                      </a:r>
                      <a:r>
                        <a:rPr lang="en-US" baseline="0" dirty="0" smtClean="0"/>
                        <a:t> Income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330">
                <a:tc>
                  <a:txBody>
                    <a:bodyPr/>
                    <a:lstStyle/>
                    <a:p>
                      <a:r>
                        <a:rPr lang="en-US" dirty="0" smtClean="0"/>
                        <a:t>Missing Credit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73561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87791"/>
            <a:ext cx="7772400" cy="1031483"/>
          </a:xfrm>
        </p:spPr>
        <p:txBody>
          <a:bodyPr/>
          <a:lstStyle/>
          <a:p>
            <a:r>
              <a:rPr lang="en-US" sz="4000" dirty="0" smtClean="0"/>
              <a:t>Populating Non-Binary Tables</a:t>
            </a:r>
            <a:br>
              <a:rPr lang="en-US" sz="4000" dirty="0" smtClean="0"/>
            </a:br>
            <a:r>
              <a:rPr lang="en-US" sz="2400" dirty="0" smtClean="0"/>
              <a:t>More Examples</a:t>
            </a:r>
            <a:endParaRPr lang="en-US" sz="2400" dirty="0"/>
          </a:p>
        </p:txBody>
      </p:sp>
      <p:graphicFrame>
        <p:nvGraphicFramePr>
          <p:cNvPr id="5" name="Table 4"/>
          <p:cNvGraphicFramePr>
            <a:graphicFrameLocks noGrp="1"/>
          </p:cNvGraphicFramePr>
          <p:nvPr/>
        </p:nvGraphicFramePr>
        <p:xfrm>
          <a:off x="571508" y="2181229"/>
          <a:ext cx="8020041" cy="3419475"/>
        </p:xfrm>
        <a:graphic>
          <a:graphicData uri="http://schemas.openxmlformats.org/drawingml/2006/table">
            <a:tbl>
              <a:tblPr/>
              <a:tblGrid>
                <a:gridCol w="490588"/>
                <a:gridCol w="501252"/>
                <a:gridCol w="1226468"/>
                <a:gridCol w="682557"/>
                <a:gridCol w="213299"/>
                <a:gridCol w="213299"/>
                <a:gridCol w="213299"/>
                <a:gridCol w="213299"/>
                <a:gridCol w="213299"/>
                <a:gridCol w="213299"/>
                <a:gridCol w="213299"/>
                <a:gridCol w="213299"/>
                <a:gridCol w="213299"/>
                <a:gridCol w="213299"/>
                <a:gridCol w="213299"/>
                <a:gridCol w="213299"/>
                <a:gridCol w="213299"/>
                <a:gridCol w="213299"/>
                <a:gridCol w="213299"/>
                <a:gridCol w="213299"/>
                <a:gridCol w="213299"/>
                <a:gridCol w="213299"/>
                <a:gridCol w="213299"/>
                <a:gridCol w="213299"/>
                <a:gridCol w="213299"/>
                <a:gridCol w="213299"/>
                <a:gridCol w="213299"/>
                <a:gridCol w="213299"/>
              </a:tblGrid>
              <a:tr h="508299">
                <a:tc>
                  <a:txBody>
                    <a:bodyPr/>
                    <a:lstStyle/>
                    <a:p>
                      <a:pPr algn="ctr" fontAlgn="b"/>
                      <a:r>
                        <a:rPr lang="en-US" sz="1050" b="0" i="0" u="none" strike="noStrike" dirty="0">
                          <a:solidFill>
                            <a:srgbClr val="000000"/>
                          </a:solidFill>
                          <a:latin typeface="Calibri"/>
                        </a:rPr>
                        <a:t>Repeat value</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number of values</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Possible values</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Causes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1</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2</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3</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4</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5</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6</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7</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8</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9</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10</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11</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12</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13</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14</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15</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16</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17</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18</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19</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20</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21</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22</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23</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c>
                  <a:txBody>
                    <a:bodyPr/>
                    <a:lstStyle/>
                    <a:p>
                      <a:pPr algn="ctr" fontAlgn="b"/>
                      <a:r>
                        <a:rPr lang="en-US" sz="1050" b="0" i="0" u="none" strike="noStrike" dirty="0">
                          <a:solidFill>
                            <a:srgbClr val="000000"/>
                          </a:solidFill>
                          <a:latin typeface="Calibri"/>
                        </a:rPr>
                        <a:t>24</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CDA"/>
                    </a:solidFill>
                  </a:tcPr>
                </a:tc>
              </a:tr>
              <a:tr h="242598">
                <a:tc>
                  <a:txBody>
                    <a:bodyPr/>
                    <a:lstStyle/>
                    <a:p>
                      <a:pPr algn="ctr" fontAlgn="b"/>
                      <a:r>
                        <a:rPr lang="en-US" sz="1050" b="0" i="0" u="none" strike="noStrike" dirty="0">
                          <a:solidFill>
                            <a:srgbClr val="000000"/>
                          </a:solidFill>
                          <a:latin typeface="Calibri"/>
                        </a:rPr>
                        <a:t>12</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2</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Yes, No</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Senior</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y</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y</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y</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y</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y</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y</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y</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y</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y</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y</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y</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y</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98">
                <a:tc>
                  <a:txBody>
                    <a:bodyPr/>
                    <a:lstStyle/>
                    <a:p>
                      <a:pPr algn="ctr" fontAlgn="b"/>
                      <a:r>
                        <a:rPr lang="en-US" sz="1050" b="0" i="0" u="none" strike="noStrike" dirty="0">
                          <a:solidFill>
                            <a:srgbClr val="000000"/>
                          </a:solidFill>
                          <a:latin typeface="Calibri"/>
                        </a:rPr>
                        <a:t>3</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4</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Silver, Gold, Plat, Dia</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FF Status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g</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g</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g</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g</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g</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g</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98">
                <a:tc>
                  <a:txBody>
                    <a:bodyPr/>
                    <a:lstStyle/>
                    <a:p>
                      <a:pPr algn="ctr" fontAlgn="b"/>
                      <a:r>
                        <a:rPr lang="en-US" sz="1050" b="0" i="0" u="none" strike="noStrike" dirty="0">
                          <a:solidFill>
                            <a:srgbClr val="000000"/>
                          </a:solidFill>
                          <a:latin typeface="Calibri"/>
                        </a:rPr>
                        <a:t>1</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3</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Coach, First, Business</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Class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98">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D044"/>
                    </a:solidFill>
                  </a:tcPr>
                </a:tc>
              </a:tr>
              <a:tr h="242598">
                <a:tc>
                  <a:txBody>
                    <a:bodyPr/>
                    <a:lstStyle/>
                    <a:p>
                      <a:pPr algn="ctr" fontAlgn="b"/>
                      <a:r>
                        <a:rPr lang="en-US" sz="1050" b="0" i="0" u="none" strike="noStrike" dirty="0">
                          <a:solidFill>
                            <a:srgbClr val="000000"/>
                          </a:solidFill>
                          <a:latin typeface="Calibri"/>
                        </a:rPr>
                        <a:t>8</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3</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Chick, Beef, Fish</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Meat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f</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98">
                <a:tc>
                  <a:txBody>
                    <a:bodyPr/>
                    <a:lstStyle/>
                    <a:p>
                      <a:pPr algn="ctr" fontAlgn="b"/>
                      <a:r>
                        <a:rPr lang="en-US" sz="1050" b="0" i="0" u="none" strike="noStrike" dirty="0">
                          <a:solidFill>
                            <a:srgbClr val="000000"/>
                          </a:solidFill>
                          <a:latin typeface="Calibri"/>
                        </a:rPr>
                        <a:t>4</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2</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Brocc, spinach</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Veg</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B</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98">
                <a:tc>
                  <a:txBody>
                    <a:bodyPr/>
                    <a:lstStyle/>
                    <a:p>
                      <a:pPr algn="ctr" fontAlgn="b"/>
                      <a:r>
                        <a:rPr lang="en-US" sz="1050" b="0" i="0" u="none" strike="noStrike" dirty="0">
                          <a:solidFill>
                            <a:srgbClr val="000000"/>
                          </a:solidFill>
                          <a:latin typeface="Calibri"/>
                        </a:rPr>
                        <a:t>2</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2</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Potato, Spaghetti</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Starch</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98">
                <a:tc>
                  <a:txBody>
                    <a:bodyPr/>
                    <a:lstStyle/>
                    <a:p>
                      <a:pPr algn="ctr" fontAlgn="b"/>
                      <a:r>
                        <a:rPr lang="en-US" sz="1050" b="0" i="0" u="none" strike="noStrike" dirty="0">
                          <a:solidFill>
                            <a:srgbClr val="000000"/>
                          </a:solidFill>
                          <a:latin typeface="Calibri"/>
                        </a:rPr>
                        <a:t>1</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2</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Water, Tea</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Drink</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98">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c>
                  <a:txBody>
                    <a:bodyPr/>
                    <a:lstStyle/>
                    <a:p>
                      <a:pPr algn="ctr" fontAlgn="b"/>
                      <a:r>
                        <a:rPr lang="en-US" sz="1050" b="0" i="0" u="none" strike="noStrike" dirty="0">
                          <a:solidFill>
                            <a:srgbClr val="000000"/>
                          </a:solidFill>
                          <a:latin typeface="Calibri"/>
                        </a:rPr>
                        <a:t> </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A4A"/>
                    </a:solidFill>
                  </a:tcPr>
                </a:tc>
              </a:tr>
              <a:tr h="242598">
                <a:tc>
                  <a:txBody>
                    <a:bodyPr/>
                    <a:lstStyle/>
                    <a:p>
                      <a:pPr algn="ctr" fontAlgn="b"/>
                      <a:r>
                        <a:rPr lang="en-US" sz="1050" b="0" i="0" u="none" strike="noStrike" dirty="0">
                          <a:solidFill>
                            <a:srgbClr val="000000"/>
                          </a:solidFill>
                          <a:latin typeface="Calibri"/>
                        </a:rPr>
                        <a:t>6</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3</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Summer, Xmas, Spring</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When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x</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x</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x</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x</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x</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x</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sp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98">
                <a:tc>
                  <a:txBody>
                    <a:bodyPr/>
                    <a:lstStyle/>
                    <a:p>
                      <a:pPr algn="ctr" fontAlgn="b"/>
                      <a:r>
                        <a:rPr lang="en-US" sz="1050" b="0" i="0" u="none" strike="noStrike" dirty="0">
                          <a:solidFill>
                            <a:srgbClr val="000000"/>
                          </a:solidFill>
                          <a:latin typeface="Calibri"/>
                        </a:rPr>
                        <a:t>3</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2</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smtClean="0">
                          <a:solidFill>
                            <a:srgbClr val="000000"/>
                          </a:solidFill>
                          <a:latin typeface="Calibri"/>
                        </a:rPr>
                        <a:t>parents</a:t>
                      </a:r>
                      <a:r>
                        <a:rPr lang="en-US" sz="1050" b="0" i="0" u="none" strike="noStrike" dirty="0">
                          <a:solidFill>
                            <a:srgbClr val="000000"/>
                          </a:solidFill>
                          <a:latin typeface="Calibri"/>
                        </a:rPr>
                        <a:t>, Disney</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Destination</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d</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98">
                <a:tc>
                  <a:txBody>
                    <a:bodyPr/>
                    <a:lstStyle/>
                    <a:p>
                      <a:pPr algn="ctr" fontAlgn="b"/>
                      <a:r>
                        <a:rPr lang="en-US" sz="1050" b="0" i="0" u="none" strike="noStrike" dirty="0">
                          <a:solidFill>
                            <a:srgbClr val="000000"/>
                          </a:solidFill>
                          <a:latin typeface="Calibri"/>
                        </a:rPr>
                        <a:t>1</a:t>
                      </a:r>
                    </a:p>
                  </a:txBody>
                  <a:tcPr marL="6080" marR="6080" marT="608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3</a:t>
                      </a:r>
                    </a:p>
                  </a:txBody>
                  <a:tcPr marL="6080" marR="6080" marT="60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car, plane, train</a:t>
                      </a:r>
                    </a:p>
                  </a:txBody>
                  <a:tcPr marL="6080" marR="6080" marT="608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travel</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c</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p</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t</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 </a:t>
                      </a:r>
                    </a:p>
                  </a:txBody>
                  <a:tcPr marL="6080" marR="6080" marT="6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7134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87792"/>
            <a:ext cx="7772400" cy="883612"/>
          </a:xfrm>
        </p:spPr>
        <p:txBody>
          <a:bodyPr/>
          <a:lstStyle/>
          <a:p>
            <a:r>
              <a:rPr lang="en-US" dirty="0" smtClean="0"/>
              <a:t>You Try it</a:t>
            </a:r>
            <a:endParaRPr lang="en-US" dirty="0"/>
          </a:p>
        </p:txBody>
      </p:sp>
      <p:sp>
        <p:nvSpPr>
          <p:cNvPr id="3" name="Content Placeholder 2"/>
          <p:cNvSpPr>
            <a:spLocks noGrp="1"/>
          </p:cNvSpPr>
          <p:nvPr>
            <p:ph idx="1"/>
          </p:nvPr>
        </p:nvSpPr>
        <p:spPr>
          <a:xfrm>
            <a:off x="731520" y="1603948"/>
            <a:ext cx="7726680" cy="4492051"/>
          </a:xfrm>
        </p:spPr>
        <p:txBody>
          <a:bodyPr/>
          <a:lstStyle/>
          <a:p>
            <a:r>
              <a:rPr lang="en-US" dirty="0" smtClean="0"/>
              <a:t>Three causes</a:t>
            </a:r>
          </a:p>
          <a:p>
            <a:pPr lvl="1"/>
            <a:r>
              <a:rPr lang="en-US" dirty="0" smtClean="0"/>
              <a:t>Own their own home</a:t>
            </a:r>
          </a:p>
          <a:p>
            <a:pPr lvl="2"/>
            <a:r>
              <a:rPr lang="en-US" dirty="0" smtClean="0"/>
              <a:t>Yes</a:t>
            </a:r>
          </a:p>
          <a:p>
            <a:pPr lvl="2"/>
            <a:r>
              <a:rPr lang="en-US" dirty="0" smtClean="0"/>
              <a:t>No</a:t>
            </a:r>
          </a:p>
          <a:p>
            <a:pPr lvl="1"/>
            <a:r>
              <a:rPr lang="en-US" dirty="0" smtClean="0"/>
              <a:t>Income</a:t>
            </a:r>
          </a:p>
          <a:p>
            <a:pPr lvl="2"/>
            <a:r>
              <a:rPr lang="en-US" dirty="0" smtClean="0"/>
              <a:t>L: &lt; 100,000</a:t>
            </a:r>
          </a:p>
          <a:p>
            <a:pPr lvl="2"/>
            <a:r>
              <a:rPr lang="en-US" dirty="0" smtClean="0"/>
              <a:t>H: &gt;= 100,000</a:t>
            </a:r>
          </a:p>
          <a:p>
            <a:pPr lvl="2"/>
            <a:r>
              <a:rPr lang="en-US" dirty="0" smtClean="0"/>
              <a:t>M: missing income (unemployed)</a:t>
            </a:r>
          </a:p>
          <a:p>
            <a:pPr lvl="1"/>
            <a:r>
              <a:rPr lang="en-US" dirty="0" smtClean="0"/>
              <a:t>Credit Rating</a:t>
            </a:r>
          </a:p>
          <a:p>
            <a:pPr lvl="2"/>
            <a:r>
              <a:rPr lang="en-US" dirty="0" smtClean="0"/>
              <a:t>L: less than 740</a:t>
            </a:r>
          </a:p>
          <a:p>
            <a:pPr lvl="2"/>
            <a:r>
              <a:rPr lang="en-US" dirty="0" smtClean="0"/>
              <a:t>H: 740 or higher</a:t>
            </a:r>
          </a:p>
          <a:p>
            <a:pPr lvl="2"/>
            <a:r>
              <a:rPr lang="en-US" dirty="0" smtClean="0"/>
              <a:t>M: Missing (insufficient history to get a credit rating)</a:t>
            </a:r>
          </a:p>
          <a:p>
            <a:pPr lvl="1"/>
            <a:r>
              <a:rPr lang="en-US" dirty="0" smtClean="0"/>
              <a:t>How many test scenarios?</a:t>
            </a:r>
            <a:endParaRPr lang="en-US" dirty="0"/>
          </a:p>
        </p:txBody>
      </p:sp>
    </p:spTree>
    <p:extLst>
      <p:ext uri="{BB962C8B-B14F-4D97-AF65-F5344CB8AC3E}">
        <p14:creationId xmlns:p14="http://schemas.microsoft.com/office/powerpoint/2010/main" val="2213449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Scenarios</a:t>
            </a:r>
            <a:endParaRPr lang="en-US" dirty="0"/>
          </a:p>
        </p:txBody>
      </p:sp>
      <p:graphicFrame>
        <p:nvGraphicFramePr>
          <p:cNvPr id="3" name="Table 2"/>
          <p:cNvGraphicFramePr>
            <a:graphicFrameLocks noGrp="1"/>
          </p:cNvGraphicFramePr>
          <p:nvPr/>
        </p:nvGraphicFramePr>
        <p:xfrm>
          <a:off x="834452" y="2324309"/>
          <a:ext cx="7500075" cy="2629940"/>
        </p:xfrm>
        <a:graphic>
          <a:graphicData uri="http://schemas.openxmlformats.org/drawingml/2006/table">
            <a:tbl>
              <a:tblPr/>
              <a:tblGrid>
                <a:gridCol w="1095837"/>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tblGrid>
              <a:tr h="271382">
                <a:tc>
                  <a:txBody>
                    <a:bodyPr/>
                    <a:lstStyle/>
                    <a:p>
                      <a:pPr algn="l" fontAlgn="b"/>
                      <a:r>
                        <a:rPr lang="en-US" sz="1000" b="0" i="0" u="none" strike="noStrike" dirty="0">
                          <a:solidFill>
                            <a:srgbClr val="000000"/>
                          </a:solidFill>
                          <a:latin typeface="Calibri"/>
                        </a:rPr>
                        <a:t>Scenario</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9</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10</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Own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Disapprove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49166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Scenarios</a:t>
            </a:r>
            <a:endParaRPr lang="en-US" dirty="0"/>
          </a:p>
        </p:txBody>
      </p:sp>
      <p:graphicFrame>
        <p:nvGraphicFramePr>
          <p:cNvPr id="3" name="Table 2"/>
          <p:cNvGraphicFramePr>
            <a:graphicFrameLocks noGrp="1"/>
          </p:cNvGraphicFramePr>
          <p:nvPr/>
        </p:nvGraphicFramePr>
        <p:xfrm>
          <a:off x="834452" y="2324309"/>
          <a:ext cx="7500075" cy="2629940"/>
        </p:xfrm>
        <a:graphic>
          <a:graphicData uri="http://schemas.openxmlformats.org/drawingml/2006/table">
            <a:tbl>
              <a:tblPr/>
              <a:tblGrid>
                <a:gridCol w="1095837"/>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tblGrid>
              <a:tr h="271382">
                <a:tc>
                  <a:txBody>
                    <a:bodyPr/>
                    <a:lstStyle/>
                    <a:p>
                      <a:pPr algn="l" fontAlgn="b"/>
                      <a:r>
                        <a:rPr lang="en-US" sz="1000" b="0" i="0" u="none" strike="noStrike" dirty="0">
                          <a:solidFill>
                            <a:srgbClr val="000000"/>
                          </a:solidFill>
                          <a:latin typeface="Calibri"/>
                        </a:rPr>
                        <a:t>Scenario</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9</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10</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Own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H</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Disapprove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02152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Scenarios</a:t>
            </a:r>
            <a:endParaRPr lang="en-US" dirty="0"/>
          </a:p>
        </p:txBody>
      </p:sp>
      <p:graphicFrame>
        <p:nvGraphicFramePr>
          <p:cNvPr id="3" name="Table 2"/>
          <p:cNvGraphicFramePr>
            <a:graphicFrameLocks noGrp="1"/>
          </p:cNvGraphicFramePr>
          <p:nvPr/>
        </p:nvGraphicFramePr>
        <p:xfrm>
          <a:off x="834452" y="2324309"/>
          <a:ext cx="7500075" cy="2629940"/>
        </p:xfrm>
        <a:graphic>
          <a:graphicData uri="http://schemas.openxmlformats.org/drawingml/2006/table">
            <a:tbl>
              <a:tblPr/>
              <a:tblGrid>
                <a:gridCol w="1095837"/>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tblGrid>
              <a:tr h="271382">
                <a:tc>
                  <a:txBody>
                    <a:bodyPr/>
                    <a:lstStyle/>
                    <a:p>
                      <a:pPr algn="l" fontAlgn="b"/>
                      <a:r>
                        <a:rPr lang="en-US" sz="1000" b="0" i="0" u="none" strike="noStrike" dirty="0">
                          <a:solidFill>
                            <a:srgbClr val="000000"/>
                          </a:solidFill>
                          <a:latin typeface="Calibri"/>
                        </a:rPr>
                        <a:t>Scenario</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9</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10</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Own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H</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Disapprove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0832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Scenarios</a:t>
            </a:r>
            <a:endParaRPr lang="en-US" dirty="0"/>
          </a:p>
        </p:txBody>
      </p:sp>
      <p:graphicFrame>
        <p:nvGraphicFramePr>
          <p:cNvPr id="3" name="Table 2"/>
          <p:cNvGraphicFramePr>
            <a:graphicFrameLocks noGrp="1"/>
          </p:cNvGraphicFramePr>
          <p:nvPr/>
        </p:nvGraphicFramePr>
        <p:xfrm>
          <a:off x="834452" y="2324309"/>
          <a:ext cx="7500075" cy="2629940"/>
        </p:xfrm>
        <a:graphic>
          <a:graphicData uri="http://schemas.openxmlformats.org/drawingml/2006/table">
            <a:tbl>
              <a:tblPr/>
              <a:tblGrid>
                <a:gridCol w="1095837"/>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tblGrid>
              <a:tr h="271382">
                <a:tc>
                  <a:txBody>
                    <a:bodyPr/>
                    <a:lstStyle/>
                    <a:p>
                      <a:pPr algn="l" fontAlgn="b"/>
                      <a:r>
                        <a:rPr lang="en-US" sz="1000" b="0" i="0" u="none" strike="noStrike" dirty="0">
                          <a:solidFill>
                            <a:srgbClr val="000000"/>
                          </a:solidFill>
                          <a:latin typeface="Calibri"/>
                        </a:rPr>
                        <a:t>Scenario</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9</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10</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Own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H</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M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M</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M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Disapprove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408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Use cases and UML</a:t>
            </a:r>
            <a:endParaRPr lang="en-US" dirty="0"/>
          </a:p>
        </p:txBody>
      </p:sp>
      <p:sp>
        <p:nvSpPr>
          <p:cNvPr id="33795" name="Text Placeholder 2"/>
          <p:cNvSpPr>
            <a:spLocks noGrp="1"/>
          </p:cNvSpPr>
          <p:nvPr>
            <p:ph type="body" idx="1"/>
          </p:nvPr>
        </p:nvSpPr>
        <p:spPr/>
        <p:txBody>
          <a:bodyPr/>
          <a:lstStyle/>
          <a:p>
            <a:r>
              <a:rPr lang="en-US" dirty="0" smtClean="0"/>
              <a:t>Section 1</a:t>
            </a:r>
          </a:p>
        </p:txBody>
      </p:sp>
      <p:pic>
        <p:nvPicPr>
          <p:cNvPr id="5" name="Picture 2054" descr="uml_logo_lrg"/>
          <p:cNvPicPr>
            <a:picLocks noChangeAspect="1" noChangeArrowheads="1"/>
          </p:cNvPicPr>
          <p:nvPr/>
        </p:nvPicPr>
        <p:blipFill>
          <a:blip r:embed="rId2" cstate="print"/>
          <a:srcRect/>
          <a:stretch>
            <a:fillRect/>
          </a:stretch>
        </p:blipFill>
        <p:spPr bwMode="auto">
          <a:xfrm>
            <a:off x="5227093" y="865480"/>
            <a:ext cx="3094965" cy="23683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Scenarios</a:t>
            </a:r>
            <a:endParaRPr lang="en-US" dirty="0"/>
          </a:p>
        </p:txBody>
      </p:sp>
      <p:graphicFrame>
        <p:nvGraphicFramePr>
          <p:cNvPr id="3" name="Table 2"/>
          <p:cNvGraphicFramePr>
            <a:graphicFrameLocks noGrp="1"/>
          </p:cNvGraphicFramePr>
          <p:nvPr/>
        </p:nvGraphicFramePr>
        <p:xfrm>
          <a:off x="834452" y="2324309"/>
          <a:ext cx="7500075" cy="2629940"/>
        </p:xfrm>
        <a:graphic>
          <a:graphicData uri="http://schemas.openxmlformats.org/drawingml/2006/table">
            <a:tbl>
              <a:tblPr/>
              <a:tblGrid>
                <a:gridCol w="1095837"/>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tblGrid>
              <a:tr h="271382">
                <a:tc>
                  <a:txBody>
                    <a:bodyPr/>
                    <a:lstStyle/>
                    <a:p>
                      <a:pPr algn="l" fontAlgn="b"/>
                      <a:r>
                        <a:rPr lang="en-US" sz="1000" b="0" i="0" u="none" strike="noStrike" dirty="0">
                          <a:solidFill>
                            <a:srgbClr val="000000"/>
                          </a:solidFill>
                          <a:latin typeface="Calibri"/>
                        </a:rPr>
                        <a:t>Scenario</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9</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10</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Own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H</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M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M</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M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H</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M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M</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M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Disapprove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1146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Scenarios</a:t>
            </a:r>
            <a:endParaRPr lang="en-US" dirty="0"/>
          </a:p>
        </p:txBody>
      </p:sp>
      <p:graphicFrame>
        <p:nvGraphicFramePr>
          <p:cNvPr id="3" name="Table 2"/>
          <p:cNvGraphicFramePr>
            <a:graphicFrameLocks noGrp="1"/>
          </p:cNvGraphicFramePr>
          <p:nvPr/>
        </p:nvGraphicFramePr>
        <p:xfrm>
          <a:off x="834452" y="2324309"/>
          <a:ext cx="7500075" cy="2629940"/>
        </p:xfrm>
        <a:graphic>
          <a:graphicData uri="http://schemas.openxmlformats.org/drawingml/2006/table">
            <a:tbl>
              <a:tblPr/>
              <a:tblGrid>
                <a:gridCol w="1095837"/>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tblGrid>
              <a:tr h="271382">
                <a:tc>
                  <a:txBody>
                    <a:bodyPr/>
                    <a:lstStyle/>
                    <a:p>
                      <a:pPr algn="l" fontAlgn="b"/>
                      <a:r>
                        <a:rPr lang="en-US" sz="1000" b="0" i="0" u="none" strike="noStrike" dirty="0">
                          <a:solidFill>
                            <a:srgbClr val="000000"/>
                          </a:solidFill>
                          <a:latin typeface="Calibri"/>
                        </a:rPr>
                        <a:t>Scenario</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9</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10</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Own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Y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Y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Y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Y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Y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Y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Y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Y</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Y</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H</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M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M</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M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H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H</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L</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M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M</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M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Disapprove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 </a:t>
                      </a:r>
                      <a:endParaRPr lang="en-US" sz="1000" b="0" i="0" u="none" strike="noStrike" dirty="0">
                        <a:solidFill>
                          <a:srgbClr val="000000"/>
                        </a:solidFill>
                        <a:latin typeface="Calibri"/>
                      </a:endParaRP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30013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Scenarios</a:t>
            </a:r>
            <a:endParaRPr lang="en-US" dirty="0"/>
          </a:p>
        </p:txBody>
      </p:sp>
      <p:graphicFrame>
        <p:nvGraphicFramePr>
          <p:cNvPr id="3" name="Table 2"/>
          <p:cNvGraphicFramePr>
            <a:graphicFrameLocks noGrp="1"/>
          </p:cNvGraphicFramePr>
          <p:nvPr/>
        </p:nvGraphicFramePr>
        <p:xfrm>
          <a:off x="834452" y="2324309"/>
          <a:ext cx="7500075" cy="2676396"/>
        </p:xfrm>
        <a:graphic>
          <a:graphicData uri="http://schemas.openxmlformats.org/drawingml/2006/table">
            <a:tbl>
              <a:tblPr/>
              <a:tblGrid>
                <a:gridCol w="1095837"/>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tblGrid>
              <a:tr h="271382">
                <a:tc>
                  <a:txBody>
                    <a:bodyPr/>
                    <a:lstStyle/>
                    <a:p>
                      <a:pPr algn="l" fontAlgn="b"/>
                      <a:r>
                        <a:rPr lang="en-US" sz="1000" b="0" i="0" u="none" strike="noStrike" dirty="0">
                          <a:solidFill>
                            <a:srgbClr val="000000"/>
                          </a:solidFill>
                          <a:latin typeface="Calibri"/>
                        </a:rPr>
                        <a:t>Scenario</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9</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10</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Own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Disapprove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dirty="0"/>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3604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Scenarios</a:t>
            </a:r>
            <a:endParaRPr lang="en-US" dirty="0"/>
          </a:p>
        </p:txBody>
      </p:sp>
      <p:graphicFrame>
        <p:nvGraphicFramePr>
          <p:cNvPr id="3" name="Table 2"/>
          <p:cNvGraphicFramePr>
            <a:graphicFrameLocks noGrp="1"/>
          </p:cNvGraphicFramePr>
          <p:nvPr/>
        </p:nvGraphicFramePr>
        <p:xfrm>
          <a:off x="834452" y="2324309"/>
          <a:ext cx="7500075" cy="2629940"/>
        </p:xfrm>
        <a:graphic>
          <a:graphicData uri="http://schemas.openxmlformats.org/drawingml/2006/table">
            <a:tbl>
              <a:tblPr/>
              <a:tblGrid>
                <a:gridCol w="1095837"/>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gridCol w="355791"/>
              </a:tblGrid>
              <a:tr h="271382">
                <a:tc>
                  <a:txBody>
                    <a:bodyPr/>
                    <a:lstStyle/>
                    <a:p>
                      <a:pPr algn="l" fontAlgn="b"/>
                      <a:r>
                        <a:rPr lang="en-US" sz="1000" b="0" i="0" u="none" strike="noStrike" dirty="0">
                          <a:solidFill>
                            <a:srgbClr val="000000"/>
                          </a:solidFill>
                          <a:latin typeface="Calibri"/>
                        </a:rPr>
                        <a:t>Scenario</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9</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10</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11</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12</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13</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14</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15</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16</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17</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18</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Own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Y</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N</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H</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L</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M</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9442">
                <a:tc>
                  <a:txBody>
                    <a:bodyPr/>
                    <a:lstStyle/>
                    <a:p>
                      <a:pPr algn="l"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71382">
                <a:tc>
                  <a:txBody>
                    <a:bodyPr/>
                    <a:lstStyle/>
                    <a:p>
                      <a:pPr algn="l" fontAlgn="b"/>
                      <a:r>
                        <a:rPr lang="en-US" sz="1000" b="0" i="0" u="none" strike="noStrike" dirty="0">
                          <a:solidFill>
                            <a:srgbClr val="000000"/>
                          </a:solidFill>
                          <a:latin typeface="Calibri"/>
                        </a:rPr>
                        <a:t>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Disapprove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Income</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1382">
                <a:tc>
                  <a:txBody>
                    <a:bodyPr/>
                    <a:lstStyle/>
                    <a:p>
                      <a:pPr algn="l" fontAlgn="b"/>
                      <a:r>
                        <a:rPr lang="en-US" sz="1000" b="0" i="0" u="none" strike="noStrike" dirty="0">
                          <a:solidFill>
                            <a:srgbClr val="000000"/>
                          </a:solidFill>
                          <a:latin typeface="Calibri"/>
                        </a:rPr>
                        <a:t>Missing Credit</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x</a:t>
                      </a:r>
                    </a:p>
                  </a:txBody>
                  <a:tcPr marL="8676" marR="8676" marT="867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90724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ctrTitle"/>
          </p:nvPr>
        </p:nvSpPr>
        <p:spPr/>
        <p:txBody>
          <a:bodyPr/>
          <a:lstStyle/>
          <a:p>
            <a:pPr eaLnBrk="1" hangingPunct="1"/>
            <a:r>
              <a:rPr lang="en-US" dirty="0" smtClean="0"/>
              <a:t>State Transition Diagrams</a:t>
            </a:r>
          </a:p>
        </p:txBody>
      </p:sp>
      <p:sp>
        <p:nvSpPr>
          <p:cNvPr id="32771" name="Rectangle 5"/>
          <p:cNvSpPr>
            <a:spLocks noGrp="1" noChangeArrowheads="1"/>
          </p:cNvSpPr>
          <p:nvPr>
            <p:ph type="subTitle" idx="1"/>
          </p:nvPr>
        </p:nvSpPr>
        <p:spPr/>
        <p:txBody>
          <a:bodyPr/>
          <a:lstStyle/>
          <a:p>
            <a:pPr eaLnBrk="1" hangingPunct="1"/>
            <a:r>
              <a:rPr lang="en-US" dirty="0" smtClean="0"/>
              <a:t>Another Way to Clarify Requirements and Systematically Find Test Scenarios</a:t>
            </a:r>
          </a:p>
        </p:txBody>
      </p:sp>
    </p:spTree>
    <p:extLst>
      <p:ext uri="{BB962C8B-B14F-4D97-AF65-F5344CB8AC3E}">
        <p14:creationId xmlns:p14="http://schemas.microsoft.com/office/powerpoint/2010/main" val="961566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13"/>
          <p:cNvGraphicFramePr>
            <a:graphicFrameLocks noChangeAspect="1"/>
          </p:cNvGraphicFramePr>
          <p:nvPr/>
        </p:nvGraphicFramePr>
        <p:xfrm>
          <a:off x="2984651" y="3171778"/>
          <a:ext cx="5330825" cy="2914650"/>
        </p:xfrm>
        <a:graphic>
          <a:graphicData uri="http://schemas.openxmlformats.org/presentationml/2006/ole">
            <mc:AlternateContent xmlns:mc="http://schemas.openxmlformats.org/markup-compatibility/2006">
              <mc:Choice xmlns:v="urn:schemas-microsoft-com:vml" Requires="v">
                <p:oleObj spid="_x0000_s374789" name="Bitmap Image" r:id="rId3" imgW="4800000" imgH="2914286" progId="">
                  <p:embed/>
                </p:oleObj>
              </mc:Choice>
              <mc:Fallback>
                <p:oleObj name="Bitmap Image" r:id="rId3" imgW="4800000" imgH="29142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651" y="3171778"/>
                        <a:ext cx="5330825" cy="291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Rectangle 2"/>
          <p:cNvSpPr>
            <a:spLocks noGrp="1" noChangeArrowheads="1"/>
          </p:cNvSpPr>
          <p:nvPr>
            <p:ph type="title"/>
          </p:nvPr>
        </p:nvSpPr>
        <p:spPr>
          <a:xfrm>
            <a:off x="740978" y="640080"/>
            <a:ext cx="7945821" cy="777558"/>
          </a:xfrm>
        </p:spPr>
        <p:txBody>
          <a:bodyPr/>
          <a:lstStyle/>
          <a:p>
            <a:r>
              <a:rPr lang="en-US" dirty="0" smtClean="0"/>
              <a:t>Many Systems Have States</a:t>
            </a:r>
            <a:endParaRPr lang="en-US" b="0" dirty="0" smtClean="0"/>
          </a:p>
        </p:txBody>
      </p:sp>
      <p:sp>
        <p:nvSpPr>
          <p:cNvPr id="15365" name="Rectangle 3"/>
          <p:cNvSpPr>
            <a:spLocks noGrp="1" noChangeArrowheads="1"/>
          </p:cNvSpPr>
          <p:nvPr>
            <p:ph type="body" sz="half" idx="1"/>
          </p:nvPr>
        </p:nvSpPr>
        <p:spPr>
          <a:xfrm>
            <a:off x="1676400" y="1765738"/>
            <a:ext cx="6457950" cy="4330262"/>
          </a:xfrm>
        </p:spPr>
        <p:txBody>
          <a:bodyPr/>
          <a:lstStyle/>
          <a:p>
            <a:pPr>
              <a:spcAft>
                <a:spcPts val="2900"/>
              </a:spcAft>
            </a:pPr>
            <a:r>
              <a:rPr lang="en-US" sz="2000" dirty="0" smtClean="0"/>
              <a:t>Consider the Reservation process in an airline reservation system </a:t>
            </a:r>
          </a:p>
          <a:p>
            <a:pPr>
              <a:spcAft>
                <a:spcPts val="2900"/>
              </a:spcAft>
            </a:pPr>
            <a:r>
              <a:rPr lang="en-US" sz="2000" dirty="0" smtClean="0"/>
              <a:t>How </a:t>
            </a:r>
            <a:r>
              <a:rPr lang="en-US" sz="2000" dirty="0" smtClean="0"/>
              <a:t>many </a:t>
            </a:r>
            <a:r>
              <a:rPr lang="en-US" sz="2000" dirty="0" smtClean="0"/>
              <a:t>scenarios?</a:t>
            </a:r>
          </a:p>
        </p:txBody>
      </p:sp>
    </p:spTree>
    <p:extLst>
      <p:ext uri="{BB962C8B-B14F-4D97-AF65-F5344CB8AC3E}">
        <p14:creationId xmlns:p14="http://schemas.microsoft.com/office/powerpoint/2010/main" val="29288561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Four Way Intersection</a:t>
            </a:r>
            <a:endParaRPr lang="en-US" dirty="0"/>
          </a:p>
        </p:txBody>
      </p:sp>
      <p:pic>
        <p:nvPicPr>
          <p:cNvPr id="34099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78480" y="2033837"/>
            <a:ext cx="3289837" cy="3909763"/>
          </a:xfrm>
          <a:prstGeom prst="rect">
            <a:avLst/>
          </a:prstGeom>
          <a:noFill/>
          <a:ln w="9525">
            <a:noFill/>
            <a:miter lim="800000"/>
            <a:headEnd/>
            <a:tailEnd/>
          </a:ln>
          <a:effectLst/>
        </p:spPr>
      </p:pic>
      <p:pic>
        <p:nvPicPr>
          <p:cNvPr id="340996" name="Picture 4" descr="http://www.icbc.com/claims-repairs/images/bi_row.jpg"/>
          <p:cNvPicPr>
            <a:picLocks noChangeAspect="1" noChangeArrowheads="1"/>
          </p:cNvPicPr>
          <p:nvPr/>
        </p:nvPicPr>
        <p:blipFill>
          <a:blip r:embed="rId3" cstate="print"/>
          <a:srcRect/>
          <a:stretch>
            <a:fillRect/>
          </a:stretch>
        </p:blipFill>
        <p:spPr bwMode="auto">
          <a:xfrm>
            <a:off x="6903720" y="4488111"/>
            <a:ext cx="1734207" cy="1740559"/>
          </a:xfrm>
          <a:prstGeom prst="rect">
            <a:avLst/>
          </a:prstGeom>
          <a:noFill/>
        </p:spPr>
      </p:pic>
    </p:spTree>
    <p:extLst>
      <p:ext uri="{BB962C8B-B14F-4D97-AF65-F5344CB8AC3E}">
        <p14:creationId xmlns:p14="http://schemas.microsoft.com/office/powerpoint/2010/main" val="31855250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3941"/>
            <a:ext cx="7772400" cy="1143000"/>
          </a:xfrm>
        </p:spPr>
        <p:txBody>
          <a:bodyPr/>
          <a:lstStyle/>
          <a:p>
            <a:r>
              <a:rPr lang="en-US" sz="2800" dirty="0" smtClean="0"/>
              <a:t>Lee Hwy at Shallowford Road Signal Plan </a:t>
            </a:r>
          </a:p>
        </p:txBody>
      </p:sp>
      <p:pic>
        <p:nvPicPr>
          <p:cNvPr id="342018" name="Picture 2"/>
          <p:cNvPicPr>
            <a:picLocks noChangeAspect="1" noChangeArrowheads="1"/>
          </p:cNvPicPr>
          <p:nvPr/>
        </p:nvPicPr>
        <p:blipFill>
          <a:blip r:embed="rId2" cstate="print"/>
          <a:srcRect/>
          <a:stretch>
            <a:fillRect/>
          </a:stretch>
        </p:blipFill>
        <p:spPr bwMode="auto">
          <a:xfrm>
            <a:off x="789754" y="3342771"/>
            <a:ext cx="3686175" cy="2028825"/>
          </a:xfrm>
          <a:prstGeom prst="rect">
            <a:avLst/>
          </a:prstGeom>
          <a:noFill/>
          <a:ln w="9525">
            <a:noFill/>
            <a:miter lim="800000"/>
            <a:headEnd/>
            <a:tailEnd/>
          </a:ln>
          <a:effectLst/>
        </p:spPr>
      </p:pic>
      <p:pic>
        <p:nvPicPr>
          <p:cNvPr id="34201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20105" y="1781001"/>
            <a:ext cx="4076700" cy="3800475"/>
          </a:xfrm>
          <a:prstGeom prst="rect">
            <a:avLst/>
          </a:prstGeom>
          <a:noFill/>
          <a:ln w="9525">
            <a:noFill/>
            <a:miter lim="800000"/>
            <a:headEnd/>
            <a:tailEnd/>
          </a:ln>
          <a:effectLst/>
        </p:spPr>
      </p:pic>
      <p:sp>
        <p:nvSpPr>
          <p:cNvPr id="10" name="TextBox 9"/>
          <p:cNvSpPr txBox="1"/>
          <p:nvPr/>
        </p:nvSpPr>
        <p:spPr>
          <a:xfrm>
            <a:off x="4240426" y="5502165"/>
            <a:ext cx="4508938" cy="338554"/>
          </a:xfrm>
          <a:prstGeom prst="rect">
            <a:avLst/>
          </a:prstGeom>
          <a:noFill/>
        </p:spPr>
        <p:txBody>
          <a:bodyPr wrap="square" rtlCol="0">
            <a:spAutoFit/>
          </a:bodyPr>
          <a:lstStyle/>
          <a:p>
            <a:pPr algn="ctr" eaLnBrk="0" hangingPunct="0"/>
            <a:r>
              <a:rPr lang="en-US" sz="1600" b="1" i="1" dirty="0" smtClean="0">
                <a:solidFill>
                  <a:srgbClr val="000000"/>
                </a:solidFill>
                <a:latin typeface="Tekton" pitchFamily="34" charset="0"/>
                <a:cs typeface="+mn-cs"/>
              </a:rPr>
              <a:t>Eight Phase, Actuated, Left-lead, Phase Plan</a:t>
            </a:r>
            <a:endParaRPr lang="en-US" sz="1600" i="1" dirty="0">
              <a:solidFill>
                <a:srgbClr val="000000"/>
              </a:solidFill>
              <a:latin typeface="Tekton" pitchFamily="34" charset="0"/>
              <a:cs typeface="+mn-cs"/>
            </a:endParaRPr>
          </a:p>
        </p:txBody>
      </p:sp>
      <p:sp>
        <p:nvSpPr>
          <p:cNvPr id="12" name="TextBox 11"/>
          <p:cNvSpPr txBox="1"/>
          <p:nvPr/>
        </p:nvSpPr>
        <p:spPr>
          <a:xfrm>
            <a:off x="1190799" y="5867393"/>
            <a:ext cx="6840334" cy="369332"/>
          </a:xfrm>
          <a:prstGeom prst="rect">
            <a:avLst/>
          </a:prstGeom>
          <a:noFill/>
        </p:spPr>
        <p:txBody>
          <a:bodyPr wrap="none" rtlCol="0">
            <a:spAutoFit/>
          </a:bodyPr>
          <a:lstStyle/>
          <a:p>
            <a:pPr algn="ctr" eaLnBrk="0" hangingPunct="0"/>
            <a:r>
              <a:rPr lang="en-US" sz="1800" i="1" dirty="0" smtClean="0">
                <a:solidFill>
                  <a:srgbClr val="000000"/>
                </a:solidFill>
                <a:latin typeface="Tekton" pitchFamily="34" charset="0"/>
                <a:cs typeface="+mn-cs"/>
              </a:rPr>
              <a:t>This would be a nightmare to specify in unstructured English text!</a:t>
            </a:r>
            <a:endParaRPr lang="en-US" sz="1800" i="1" dirty="0">
              <a:solidFill>
                <a:srgbClr val="000000"/>
              </a:solidFill>
              <a:latin typeface="Tekton" pitchFamily="34" charset="0"/>
              <a:cs typeface="+mn-cs"/>
            </a:endParaRPr>
          </a:p>
        </p:txBody>
      </p:sp>
      <p:sp>
        <p:nvSpPr>
          <p:cNvPr id="8" name="Title 1"/>
          <p:cNvSpPr txBox="1">
            <a:spLocks/>
          </p:cNvSpPr>
          <p:nvPr/>
        </p:nvSpPr>
        <p:spPr bwMode="auto">
          <a:xfrm>
            <a:off x="762000" y="1676400"/>
            <a:ext cx="3139440" cy="16231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hangingPunct="0">
              <a:defRPr/>
            </a:pPr>
            <a:r>
              <a:rPr lang="en-US" sz="2400" b="1" kern="0" dirty="0" smtClean="0">
                <a:solidFill>
                  <a:srgbClr val="000000"/>
                </a:solidFill>
                <a:cs typeface="+mn-cs"/>
              </a:rPr>
              <a:t>City of Chattanooga Traffic Engineering Division</a:t>
            </a:r>
          </a:p>
        </p:txBody>
      </p:sp>
    </p:spTree>
    <p:extLst>
      <p:ext uri="{BB962C8B-B14F-4D97-AF65-F5344CB8AC3E}">
        <p14:creationId xmlns:p14="http://schemas.microsoft.com/office/powerpoint/2010/main" val="41267793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3941"/>
            <a:ext cx="7772400" cy="1143000"/>
          </a:xfrm>
        </p:spPr>
        <p:txBody>
          <a:bodyPr/>
          <a:lstStyle/>
          <a:p>
            <a:r>
              <a:rPr lang="en-US" sz="2800" dirty="0" smtClean="0"/>
              <a:t>How </a:t>
            </a:r>
            <a:r>
              <a:rPr lang="en-US" sz="2800" dirty="0" smtClean="0"/>
              <a:t>Many </a:t>
            </a:r>
            <a:r>
              <a:rPr lang="en-US" sz="2800" dirty="0" smtClean="0"/>
              <a:t>Scenarios?</a:t>
            </a:r>
          </a:p>
        </p:txBody>
      </p:sp>
      <p:pic>
        <p:nvPicPr>
          <p:cNvPr id="34201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50325" y="1670649"/>
            <a:ext cx="4939206" cy="4604540"/>
          </a:xfrm>
          <a:prstGeom prst="rect">
            <a:avLst/>
          </a:prstGeom>
          <a:noFill/>
          <a:ln w="9525">
            <a:noFill/>
            <a:miter lim="800000"/>
            <a:headEnd/>
            <a:tailEnd/>
          </a:ln>
          <a:effectLst/>
        </p:spPr>
      </p:pic>
    </p:spTree>
    <p:extLst>
      <p:ext uri="{BB962C8B-B14F-4D97-AF65-F5344CB8AC3E}">
        <p14:creationId xmlns:p14="http://schemas.microsoft.com/office/powerpoint/2010/main" val="1569129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050"/>
          <p:cNvSpPr>
            <a:spLocks noGrp="1" noChangeArrowheads="1"/>
          </p:cNvSpPr>
          <p:nvPr>
            <p:ph type="title"/>
          </p:nvPr>
        </p:nvSpPr>
        <p:spPr>
          <a:xfrm>
            <a:off x="685800" y="695325"/>
            <a:ext cx="7772400" cy="1020763"/>
          </a:xfrm>
        </p:spPr>
        <p:txBody>
          <a:bodyPr/>
          <a:lstStyle/>
          <a:p>
            <a:r>
              <a:rPr lang="en-US" sz="4000" dirty="0" smtClean="0"/>
              <a:t>The Book that Started it All</a:t>
            </a:r>
          </a:p>
        </p:txBody>
      </p:sp>
      <p:sp>
        <p:nvSpPr>
          <p:cNvPr id="34820" name="Text Box 2052"/>
          <p:cNvSpPr txBox="1">
            <a:spLocks noChangeArrowheads="1"/>
          </p:cNvSpPr>
          <p:nvPr/>
        </p:nvSpPr>
        <p:spPr bwMode="auto">
          <a:xfrm>
            <a:off x="4518025" y="2587625"/>
            <a:ext cx="3892550" cy="3416300"/>
          </a:xfrm>
          <a:prstGeom prst="rect">
            <a:avLst/>
          </a:prstGeom>
          <a:noFill/>
          <a:ln w="9525">
            <a:noFill/>
            <a:miter lim="800000"/>
            <a:headEnd/>
            <a:tailEnd/>
          </a:ln>
        </p:spPr>
        <p:txBody>
          <a:bodyPr>
            <a:spAutoFit/>
          </a:bodyPr>
          <a:lstStyle/>
          <a:p>
            <a:pPr eaLnBrk="0" hangingPunct="0"/>
            <a:r>
              <a:rPr lang="en-US" sz="2400" dirty="0"/>
              <a:t>Object-Oriented Software Engineering: </a:t>
            </a:r>
            <a:r>
              <a:rPr lang="en-US" sz="2400" b="1" dirty="0"/>
              <a:t>A Use Case Driven Approach </a:t>
            </a:r>
          </a:p>
          <a:p>
            <a:pPr eaLnBrk="0" hangingPunct="0"/>
            <a:endParaRPr lang="en-US" sz="2400" dirty="0"/>
          </a:p>
          <a:p>
            <a:pPr eaLnBrk="0" hangingPunct="0"/>
            <a:r>
              <a:rPr lang="en-US" sz="2400" dirty="0"/>
              <a:t>by Ivar Jacobson </a:t>
            </a:r>
          </a:p>
          <a:p>
            <a:pPr eaLnBrk="0" hangingPunct="0"/>
            <a:endParaRPr lang="en-US" sz="2400" dirty="0"/>
          </a:p>
          <a:p>
            <a:pPr eaLnBrk="0" hangingPunct="0"/>
            <a:r>
              <a:rPr lang="en-US" sz="2400" dirty="0"/>
              <a:t>ISBN-10: 0201544350</a:t>
            </a:r>
          </a:p>
          <a:p>
            <a:pPr eaLnBrk="0" hangingPunct="0"/>
            <a:endParaRPr lang="en-US" sz="2400" dirty="0">
              <a:latin typeface="Times New Roman" pitchFamily="18" charset="0"/>
            </a:endParaRPr>
          </a:p>
          <a:p>
            <a:pPr eaLnBrk="0" hangingPunct="0"/>
            <a:r>
              <a:rPr lang="en-US" sz="2400" dirty="0">
                <a:latin typeface="Times New Roman" pitchFamily="18" charset="0"/>
              </a:rPr>
              <a:t>Published in 1992</a:t>
            </a:r>
          </a:p>
        </p:txBody>
      </p:sp>
      <p:pic>
        <p:nvPicPr>
          <p:cNvPr id="34821" name="Picture 7" descr="http://vig-fp.pearsoned.co.uk/bigcovers/0201544350.jpg"/>
          <p:cNvPicPr>
            <a:picLocks noChangeAspect="1" noChangeArrowheads="1"/>
          </p:cNvPicPr>
          <p:nvPr/>
        </p:nvPicPr>
        <p:blipFill>
          <a:blip r:embed="rId2" cstate="print"/>
          <a:srcRect/>
          <a:stretch>
            <a:fillRect/>
          </a:stretch>
        </p:blipFill>
        <p:spPr bwMode="auto">
          <a:xfrm>
            <a:off x="1104900" y="1738313"/>
            <a:ext cx="2971800"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a:r>
              <a:rPr lang="en-US" dirty="0" smtClean="0"/>
              <a:t>Timeline</a:t>
            </a:r>
          </a:p>
        </p:txBody>
      </p:sp>
      <p:sp>
        <p:nvSpPr>
          <p:cNvPr id="35843" name="Content Placeholder 2"/>
          <p:cNvSpPr>
            <a:spLocks noGrp="1"/>
          </p:cNvSpPr>
          <p:nvPr>
            <p:ph idx="1"/>
          </p:nvPr>
        </p:nvSpPr>
        <p:spPr>
          <a:xfrm>
            <a:off x="1676400" y="1651595"/>
            <a:ext cx="6781800" cy="4643437"/>
          </a:xfrm>
        </p:spPr>
        <p:txBody>
          <a:bodyPr>
            <a:normAutofit fontScale="92500" lnSpcReduction="20000"/>
          </a:bodyPr>
          <a:lstStyle/>
          <a:p>
            <a:r>
              <a:rPr lang="en-US" dirty="0" smtClean="0"/>
              <a:t>1992</a:t>
            </a:r>
          </a:p>
          <a:p>
            <a:pPr lvl="1"/>
            <a:r>
              <a:rPr lang="en-US" dirty="0" smtClean="0"/>
              <a:t>Object-Oriented Software Engineering: A Use Case Driven Approach </a:t>
            </a:r>
          </a:p>
          <a:p>
            <a:r>
              <a:rPr lang="en-US" dirty="0" smtClean="0"/>
              <a:t>1994/5</a:t>
            </a:r>
          </a:p>
          <a:p>
            <a:pPr lvl="1"/>
            <a:r>
              <a:rPr lang="en-US" dirty="0" smtClean="0"/>
              <a:t>Rumbaugh and Jacobson hired by Rational</a:t>
            </a:r>
          </a:p>
          <a:p>
            <a:r>
              <a:rPr lang="en-US" dirty="0" smtClean="0"/>
              <a:t>1997</a:t>
            </a:r>
          </a:p>
          <a:p>
            <a:pPr lvl="1"/>
            <a:r>
              <a:rPr lang="en-US" dirty="0" smtClean="0"/>
              <a:t>UML 1.0</a:t>
            </a:r>
          </a:p>
          <a:p>
            <a:r>
              <a:rPr lang="en-US" dirty="0" smtClean="0"/>
              <a:t>1999</a:t>
            </a:r>
          </a:p>
          <a:p>
            <a:pPr lvl="1"/>
            <a:r>
              <a:rPr lang="en-US" dirty="0" smtClean="0"/>
              <a:t>Rational Unified Process (RUP)</a:t>
            </a:r>
          </a:p>
          <a:p>
            <a:r>
              <a:rPr lang="en-US" dirty="0" smtClean="0"/>
              <a:t>2003</a:t>
            </a:r>
          </a:p>
          <a:p>
            <a:pPr lvl="1"/>
            <a:r>
              <a:rPr lang="en-US" dirty="0" smtClean="0"/>
              <a:t>Rational sold to IBM for 2.1B</a:t>
            </a:r>
          </a:p>
          <a:p>
            <a:pPr lvl="1"/>
            <a:r>
              <a:rPr lang="en-US" dirty="0" smtClean="0"/>
              <a:t>UML </a:t>
            </a:r>
            <a:r>
              <a:rPr lang="en-US" dirty="0" smtClean="0"/>
              <a:t>2.0</a:t>
            </a:r>
          </a:p>
          <a:p>
            <a:r>
              <a:rPr lang="en-US" dirty="0" smtClean="0"/>
              <a:t>2010</a:t>
            </a:r>
          </a:p>
          <a:p>
            <a:pPr lvl="1"/>
            <a:r>
              <a:rPr lang="en-US" dirty="0"/>
              <a:t>UML 2.3 was formally </a:t>
            </a:r>
            <a:r>
              <a:rPr lang="en-US" dirty="0" smtClean="0"/>
              <a:t>released. UML 2.4 is in Beta</a:t>
            </a:r>
            <a:endParaRPr lang="en-US" dirty="0" smtClean="0"/>
          </a:p>
        </p:txBody>
      </p:sp>
      <p:pic>
        <p:nvPicPr>
          <p:cNvPr id="35846" name="Picture 6" descr="http://www.jot.fm/issues/issue_2003_07/column3/images/fig1.gif"/>
          <p:cNvPicPr>
            <a:picLocks noChangeAspect="1" noChangeArrowheads="1"/>
          </p:cNvPicPr>
          <p:nvPr/>
        </p:nvPicPr>
        <p:blipFill>
          <a:blip r:embed="rId2" cstate="print"/>
          <a:srcRect/>
          <a:stretch>
            <a:fillRect/>
          </a:stretch>
        </p:blipFill>
        <p:spPr bwMode="auto">
          <a:xfrm>
            <a:off x="3863662" y="823911"/>
            <a:ext cx="4371975" cy="9048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2" descr="http://ecx.images-amazon.com/images/I/5142ZRH566L._AA240_.jpg"/>
          <p:cNvPicPr>
            <a:picLocks noChangeAspect="1" noChangeArrowheads="1"/>
          </p:cNvPicPr>
          <p:nvPr/>
        </p:nvPicPr>
        <p:blipFill>
          <a:blip r:embed="rId2" cstate="print"/>
          <a:srcRect/>
          <a:stretch>
            <a:fillRect/>
          </a:stretch>
        </p:blipFill>
        <p:spPr bwMode="auto">
          <a:xfrm>
            <a:off x="617911" y="1210236"/>
            <a:ext cx="2959006" cy="2959005"/>
          </a:xfrm>
          <a:prstGeom prst="rect">
            <a:avLst/>
          </a:prstGeom>
          <a:noFill/>
          <a:ln w="9525">
            <a:noFill/>
            <a:miter lim="800000"/>
            <a:headEnd/>
            <a:tailEnd/>
          </a:ln>
        </p:spPr>
      </p:pic>
      <p:sp>
        <p:nvSpPr>
          <p:cNvPr id="36866" name="Title 1"/>
          <p:cNvSpPr>
            <a:spLocks noGrp="1"/>
          </p:cNvSpPr>
          <p:nvPr>
            <p:ph type="title"/>
          </p:nvPr>
        </p:nvSpPr>
        <p:spPr/>
        <p:txBody>
          <a:bodyPr/>
          <a:lstStyle/>
          <a:p>
            <a:r>
              <a:rPr lang="en-US" dirty="0" smtClean="0"/>
              <a:t>UML 1.0</a:t>
            </a:r>
          </a:p>
        </p:txBody>
      </p:sp>
      <p:sp>
        <p:nvSpPr>
          <p:cNvPr id="6" name="TextBox 5"/>
          <p:cNvSpPr txBox="1"/>
          <p:nvPr/>
        </p:nvSpPr>
        <p:spPr>
          <a:xfrm>
            <a:off x="785814" y="4339946"/>
            <a:ext cx="3033151" cy="1692771"/>
          </a:xfrm>
          <a:prstGeom prst="rect">
            <a:avLst/>
          </a:prstGeom>
          <a:noFill/>
        </p:spPr>
        <p:txBody>
          <a:bodyPr wrap="square">
            <a:spAutoFit/>
          </a:bodyPr>
          <a:lstStyle/>
          <a:p>
            <a:pPr eaLnBrk="0" hangingPunct="0">
              <a:defRPr/>
            </a:pPr>
            <a:r>
              <a:rPr lang="en-US" sz="1400" b="1" dirty="0">
                <a:solidFill>
                  <a:schemeClr val="tx1">
                    <a:lumMod val="65000"/>
                    <a:lumOff val="35000"/>
                  </a:schemeClr>
                </a:solidFill>
                <a:latin typeface="Tekton" pitchFamily="34" charset="0"/>
                <a:cs typeface="+mn-cs"/>
              </a:rPr>
              <a:t>Unified Modeling Language User Guide, (The Addison-Wesley Object Technology Series)</a:t>
            </a:r>
            <a:r>
              <a:rPr lang="en-US" sz="1400" dirty="0">
                <a:solidFill>
                  <a:schemeClr val="tx1">
                    <a:lumMod val="65000"/>
                    <a:lumOff val="35000"/>
                  </a:schemeClr>
                </a:solidFill>
                <a:latin typeface="Tekton" pitchFamily="34" charset="0"/>
                <a:cs typeface="+mn-cs"/>
              </a:rPr>
              <a:t> by Grady Booch, James Rumbaugh, and Ivar Jacobson  1998</a:t>
            </a:r>
          </a:p>
          <a:p>
            <a:pPr eaLnBrk="0" hangingPunct="0">
              <a:defRPr/>
            </a:pPr>
            <a:endParaRPr lang="en-US" sz="1400" dirty="0">
              <a:solidFill>
                <a:schemeClr val="tx1">
                  <a:lumMod val="65000"/>
                  <a:lumOff val="35000"/>
                </a:schemeClr>
              </a:solidFill>
              <a:latin typeface="Tekton" pitchFamily="34" charset="0"/>
              <a:cs typeface="+mn-cs"/>
            </a:endParaRPr>
          </a:p>
          <a:p>
            <a:pPr eaLnBrk="0" hangingPunct="0">
              <a:defRPr/>
            </a:pPr>
            <a:r>
              <a:rPr lang="en-US" sz="1400" dirty="0">
                <a:solidFill>
                  <a:schemeClr val="tx1">
                    <a:lumMod val="65000"/>
                    <a:lumOff val="35000"/>
                  </a:schemeClr>
                </a:solidFill>
                <a:latin typeface="Tekton" pitchFamily="34" charset="0"/>
                <a:cs typeface="+mn-cs"/>
              </a:rPr>
              <a:t>(</a:t>
            </a:r>
            <a:r>
              <a:rPr lang="en-US" sz="1400" b="1" dirty="0">
                <a:solidFill>
                  <a:schemeClr val="tx1">
                    <a:lumMod val="65000"/>
                    <a:lumOff val="35000"/>
                  </a:schemeClr>
                </a:solidFill>
                <a:latin typeface="Tekton" pitchFamily="34" charset="0"/>
                <a:cs typeface="+mn-cs"/>
              </a:rPr>
              <a:t>2</a:t>
            </a:r>
            <a:r>
              <a:rPr lang="en-US" sz="1400" b="1" baseline="30000" dirty="0">
                <a:solidFill>
                  <a:schemeClr val="tx1">
                    <a:lumMod val="65000"/>
                    <a:lumOff val="35000"/>
                  </a:schemeClr>
                </a:solidFill>
                <a:latin typeface="Tekton" pitchFamily="34" charset="0"/>
                <a:cs typeface="+mn-cs"/>
              </a:rPr>
              <a:t>nd</a:t>
            </a:r>
            <a:r>
              <a:rPr lang="en-US" sz="1400" b="1" dirty="0">
                <a:solidFill>
                  <a:schemeClr val="tx1">
                    <a:lumMod val="65000"/>
                    <a:lumOff val="35000"/>
                  </a:schemeClr>
                </a:solidFill>
                <a:latin typeface="Tekton" pitchFamily="34" charset="0"/>
                <a:cs typeface="+mn-cs"/>
              </a:rPr>
              <a:t> edition</a:t>
            </a:r>
            <a:r>
              <a:rPr lang="en-US" sz="1400" dirty="0">
                <a:solidFill>
                  <a:schemeClr val="tx1">
                    <a:lumMod val="65000"/>
                    <a:lumOff val="35000"/>
                  </a:schemeClr>
                </a:solidFill>
                <a:latin typeface="Tekton" pitchFamily="34" charset="0"/>
                <a:cs typeface="+mn-cs"/>
              </a:rPr>
              <a:t> - May 29, 2005</a:t>
            </a:r>
            <a:r>
              <a:rPr lang="en-US" sz="2000" dirty="0">
                <a:solidFill>
                  <a:schemeClr val="tx1">
                    <a:lumMod val="65000"/>
                    <a:lumOff val="35000"/>
                  </a:schemeClr>
                </a:solidFill>
                <a:latin typeface="Tekton" pitchFamily="34" charset="0"/>
                <a:cs typeface="+mn-cs"/>
              </a:rPr>
              <a:t>)</a:t>
            </a:r>
          </a:p>
        </p:txBody>
      </p:sp>
      <p:pic>
        <p:nvPicPr>
          <p:cNvPr id="7" name="Picture 4" descr="Booch OMT UML"/>
          <p:cNvPicPr>
            <a:picLocks noChangeAspect="1" noChangeArrowheads="1"/>
          </p:cNvPicPr>
          <p:nvPr/>
        </p:nvPicPr>
        <p:blipFill>
          <a:blip r:embed="rId3" cstate="print"/>
          <a:srcRect/>
          <a:stretch>
            <a:fillRect/>
          </a:stretch>
        </p:blipFill>
        <p:spPr bwMode="auto">
          <a:xfrm>
            <a:off x="4298967" y="1573307"/>
            <a:ext cx="4052403" cy="45047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The Thirteen UML Diagrams</a:t>
            </a:r>
          </a:p>
        </p:txBody>
      </p:sp>
      <p:pic>
        <p:nvPicPr>
          <p:cNvPr id="40964" name="Picture 2" descr="Image:Uml diagram.svg">
            <a:hlinkClick r:id="rId2"/>
          </p:cNvPr>
          <p:cNvPicPr>
            <a:picLocks noChangeAspect="1" noChangeArrowheads="1"/>
          </p:cNvPicPr>
          <p:nvPr/>
        </p:nvPicPr>
        <p:blipFill>
          <a:blip r:embed="rId3" cstate="print"/>
          <a:srcRect/>
          <a:stretch>
            <a:fillRect/>
          </a:stretch>
        </p:blipFill>
        <p:spPr bwMode="auto">
          <a:xfrm>
            <a:off x="547688" y="1600200"/>
            <a:ext cx="8167687" cy="4084638"/>
          </a:xfrm>
          <a:prstGeom prst="rect">
            <a:avLst/>
          </a:prstGeom>
          <a:noFill/>
          <a:ln w="9525">
            <a:noFill/>
            <a:miter lim="800000"/>
            <a:headEnd/>
            <a:tailEnd/>
          </a:ln>
        </p:spPr>
      </p:pic>
      <p:sp>
        <p:nvSpPr>
          <p:cNvPr id="40965" name="Left Arrow 5"/>
          <p:cNvSpPr>
            <a:spLocks noChangeArrowheads="1"/>
          </p:cNvSpPr>
          <p:nvPr/>
        </p:nvSpPr>
        <p:spPr bwMode="auto">
          <a:xfrm rot="2268342">
            <a:off x="7143750" y="3871913"/>
            <a:ext cx="1414463" cy="485775"/>
          </a:xfrm>
          <a:prstGeom prst="leftArrow">
            <a:avLst>
              <a:gd name="adj1" fmla="val 50000"/>
              <a:gd name="adj2" fmla="val 49999"/>
            </a:avLst>
          </a:prstGeom>
          <a:solidFill>
            <a:schemeClr val="accent1"/>
          </a:solidFill>
          <a:ln w="9525" algn="ctr">
            <a:solidFill>
              <a:schemeClr val="tx1"/>
            </a:solidFill>
            <a:round/>
            <a:headEnd/>
            <a:tailEnd type="triangle" w="med" len="med"/>
          </a:ln>
        </p:spPr>
        <p:txBody>
          <a:bodyPr wrap="none">
            <a:spAutoFit/>
          </a:bodyPr>
          <a:lstStyle/>
          <a:p>
            <a:pPr algn="ctr" eaLnBrk="0" hangingPunct="0"/>
            <a:endParaRPr lang="en-US" dirty="0"/>
          </a:p>
        </p:txBody>
      </p:sp>
      <p:pic>
        <p:nvPicPr>
          <p:cNvPr id="6" name="Picture 2054" descr="uml_logo_lrg"/>
          <p:cNvPicPr>
            <a:picLocks noChangeAspect="1" noChangeArrowheads="1"/>
          </p:cNvPicPr>
          <p:nvPr/>
        </p:nvPicPr>
        <p:blipFill>
          <a:blip r:embed="rId4" cstate="print"/>
          <a:srcRect/>
          <a:stretch>
            <a:fillRect/>
          </a:stretch>
        </p:blipFill>
        <p:spPr bwMode="auto">
          <a:xfrm>
            <a:off x="1983345" y="4727797"/>
            <a:ext cx="1725769" cy="13206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Template">
  <a:themeElements>
    <a:clrScheme name="SA-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A-Template">
      <a:majorFont>
        <a:latin typeface="Tekton"/>
        <a:ea typeface=""/>
        <a:cs typeface=""/>
      </a:majorFont>
      <a:minorFont>
        <a:latin typeface="Tekt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ekto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ekton" pitchFamily="34" charset="0"/>
          </a:defRPr>
        </a:defPPr>
      </a:lstStyle>
    </a:lnDef>
  </a:objectDefaults>
  <a:extraClrSchemeLst>
    <a:extraClrScheme>
      <a:clrScheme name="SA-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A-Templat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62699"/>
      </a:hlink>
      <a:folHlink>
        <a:srgbClr val="B2B2B2"/>
      </a:folHlink>
    </a:clrScheme>
    <a:fontScheme name="SA-Template">
      <a:majorFont>
        <a:latin typeface="Tekton"/>
        <a:ea typeface=""/>
        <a:cs typeface=""/>
      </a:majorFont>
      <a:minorFont>
        <a:latin typeface="Tekt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Tekto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Tekton" pitchFamily="34" charset="0"/>
          </a:defRPr>
        </a:defPPr>
      </a:lstStyle>
    </a:lnDef>
  </a:objectDefaults>
  <a:extraClrSchemeLst>
    <a:extraClrScheme>
      <a:clrScheme name="SA-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A-Templat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62699"/>
      </a:hlink>
      <a:folHlink>
        <a:srgbClr val="B2B2B2"/>
      </a:folHlink>
    </a:clrScheme>
    <a:fontScheme name="SA-Template">
      <a:majorFont>
        <a:latin typeface="Tekton"/>
        <a:ea typeface=""/>
        <a:cs typeface=""/>
      </a:majorFont>
      <a:minorFont>
        <a:latin typeface="Tekt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Tekto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Tekton" pitchFamily="34" charset="0"/>
          </a:defRPr>
        </a:defPPr>
      </a:lstStyle>
    </a:lnDef>
  </a:objectDefaults>
  <a:extraClrSchemeLst>
    <a:extraClrScheme>
      <a:clrScheme name="SA-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22584</TotalTime>
  <Words>3790</Words>
  <Application>Microsoft Office PowerPoint</Application>
  <PresentationFormat>On-screen Show (4:3)</PresentationFormat>
  <Paragraphs>2510</Paragraphs>
  <Slides>58</Slides>
  <Notes>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58</vt:i4>
      </vt:variant>
    </vt:vector>
  </HeadingPairs>
  <TitlesOfParts>
    <vt:vector size="63" baseType="lpstr">
      <vt:lpstr>SA-Template</vt:lpstr>
      <vt:lpstr>Custom Design</vt:lpstr>
      <vt:lpstr>1_SA-Template</vt:lpstr>
      <vt:lpstr>2_SA-Template</vt:lpstr>
      <vt:lpstr>Bitmap Image</vt:lpstr>
      <vt:lpstr>CPIS 443</vt:lpstr>
      <vt:lpstr>Topics</vt:lpstr>
      <vt:lpstr>Requirements Come in All Shapes and Sizes</vt:lpstr>
      <vt:lpstr>Could Be a Formal Document</vt:lpstr>
      <vt:lpstr>Use cases and UML</vt:lpstr>
      <vt:lpstr>The Book that Started it All</vt:lpstr>
      <vt:lpstr>Timeline</vt:lpstr>
      <vt:lpstr>UML 1.0</vt:lpstr>
      <vt:lpstr>The Thirteen UML Diagrams</vt:lpstr>
      <vt:lpstr>Definition by the Inventor</vt:lpstr>
      <vt:lpstr>Use Case Definitions</vt:lpstr>
      <vt:lpstr>My Use Case Definition</vt:lpstr>
      <vt:lpstr>Use case?</vt:lpstr>
      <vt:lpstr>Use Cases Model Interactions</vt:lpstr>
      <vt:lpstr>Use Case Example – Pick up Vehicle</vt:lpstr>
      <vt:lpstr>Use Case Example – Pick up Vehicle</vt:lpstr>
      <vt:lpstr>Basic Course Interactions</vt:lpstr>
      <vt:lpstr>Alternate Success Course</vt:lpstr>
      <vt:lpstr>Alternate Failure Course</vt:lpstr>
      <vt:lpstr>Pick up Vehicle - Concluded</vt:lpstr>
      <vt:lpstr>Natural Language</vt:lpstr>
      <vt:lpstr>Models</vt:lpstr>
      <vt:lpstr>PowerPoint Presentation</vt:lpstr>
      <vt:lpstr>Binary Decision Table Example</vt:lpstr>
      <vt:lpstr>Creating Non Binary Tables</vt:lpstr>
      <vt:lpstr>Requirements to Scenarios</vt:lpstr>
      <vt:lpstr>Test Cases</vt:lpstr>
      <vt:lpstr>Decision Table</vt:lpstr>
      <vt:lpstr>Decision Table</vt:lpstr>
      <vt:lpstr>Decision Table</vt:lpstr>
      <vt:lpstr>Decision Table</vt:lpstr>
      <vt:lpstr>Decision Table</vt:lpstr>
      <vt:lpstr>Decision Table</vt:lpstr>
      <vt:lpstr>Decision Table</vt:lpstr>
      <vt:lpstr>You Try It</vt:lpstr>
      <vt:lpstr>Causes</vt:lpstr>
      <vt:lpstr>Causes and Effects</vt:lpstr>
      <vt:lpstr>Non Binary Tables</vt:lpstr>
      <vt:lpstr>Creating Non Binary Tables</vt:lpstr>
      <vt:lpstr>Building the Table</vt:lpstr>
      <vt:lpstr>Building the Table</vt:lpstr>
      <vt:lpstr>Using the Requirements to Complete the Table</vt:lpstr>
      <vt:lpstr>Validating the Table with the Stakeholders</vt:lpstr>
      <vt:lpstr>Populating Non-Binary Tables More Examples</vt:lpstr>
      <vt:lpstr>You Try it</vt:lpstr>
      <vt:lpstr>18 Scenarios</vt:lpstr>
      <vt:lpstr>18 Scenarios</vt:lpstr>
      <vt:lpstr>18 Scenarios</vt:lpstr>
      <vt:lpstr>18 Scenarios</vt:lpstr>
      <vt:lpstr>18 Scenarios</vt:lpstr>
      <vt:lpstr>18 Scenarios</vt:lpstr>
      <vt:lpstr>18 Scenarios</vt:lpstr>
      <vt:lpstr>18 Scenarios</vt:lpstr>
      <vt:lpstr>State Transition Diagrams</vt:lpstr>
      <vt:lpstr>Many Systems Have States</vt:lpstr>
      <vt:lpstr>Standard Four Way Intersection</vt:lpstr>
      <vt:lpstr>Lee Hwy at Shallowford Road Signal Plan </vt:lpstr>
      <vt:lpstr>How Many Scenarios?</vt:lpstr>
    </vt:vector>
  </TitlesOfParts>
  <Company>Software Technology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Lynn M. Bremer</dc:creator>
  <cp:lastModifiedBy>korson</cp:lastModifiedBy>
  <cp:revision>706</cp:revision>
  <dcterms:created xsi:type="dcterms:W3CDTF">2002-01-09T03:06:33Z</dcterms:created>
  <dcterms:modified xsi:type="dcterms:W3CDTF">2011-09-21T15:22:20Z</dcterms:modified>
</cp:coreProperties>
</file>